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31"/>
  </p:notesMasterIdLst>
  <p:handoutMasterIdLst>
    <p:handoutMasterId r:id="rId32"/>
  </p:handoutMasterIdLst>
  <p:sldIdLst>
    <p:sldId id="256" r:id="rId3"/>
    <p:sldId id="266" r:id="rId4"/>
    <p:sldId id="271" r:id="rId5"/>
    <p:sldId id="291" r:id="rId6"/>
    <p:sldId id="292" r:id="rId7"/>
    <p:sldId id="273" r:id="rId8"/>
    <p:sldId id="293" r:id="rId9"/>
    <p:sldId id="265" r:id="rId10"/>
    <p:sldId id="276" r:id="rId11"/>
    <p:sldId id="270" r:id="rId12"/>
    <p:sldId id="274" r:id="rId13"/>
    <p:sldId id="288" r:id="rId14"/>
    <p:sldId id="294" r:id="rId15"/>
    <p:sldId id="295" r:id="rId16"/>
    <p:sldId id="296" r:id="rId17"/>
    <p:sldId id="297" r:id="rId18"/>
    <p:sldId id="272" r:id="rId19"/>
    <p:sldId id="289" r:id="rId20"/>
    <p:sldId id="278" r:id="rId21"/>
    <p:sldId id="269" r:id="rId22"/>
    <p:sldId id="282" r:id="rId23"/>
    <p:sldId id="279" r:id="rId24"/>
    <p:sldId id="281" r:id="rId25"/>
    <p:sldId id="280" r:id="rId26"/>
    <p:sldId id="283" r:id="rId27"/>
    <p:sldId id="286" r:id="rId28"/>
    <p:sldId id="290" r:id="rId29"/>
    <p:sldId id="275"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6D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606" autoAdjust="0"/>
    <p:restoredTop sz="95210" autoAdjust="0"/>
  </p:normalViewPr>
  <p:slideViewPr>
    <p:cSldViewPr snapToGrid="0" snapToObjects="1">
      <p:cViewPr varScale="1">
        <p:scale>
          <a:sx n="144" d="100"/>
          <a:sy n="144" d="100"/>
        </p:scale>
        <p:origin x="208" y="94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BAE3B3E-782A-9745-8E84-372F7B6771BF}" type="datetimeFigureOut">
              <a:rPr lang="en-US" smtClean="0"/>
              <a:t>5/6/21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C171C0A-6FC9-E54E-92BE-11816E6C8A1A}" type="slidenum">
              <a:rPr lang="en-US" smtClean="0"/>
              <a:t>‹#›</a:t>
            </a:fld>
            <a:endParaRPr lang="en-US" dirty="0"/>
          </a:p>
        </p:txBody>
      </p:sp>
    </p:spTree>
    <p:extLst>
      <p:ext uri="{BB962C8B-B14F-4D97-AF65-F5344CB8AC3E}">
        <p14:creationId xmlns:p14="http://schemas.microsoft.com/office/powerpoint/2010/main" val="164060690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AA4539-7BCE-BC4F-A163-92A6E4E62682}" type="datetimeFigureOut">
              <a:rPr lang="en-US" smtClean="0"/>
              <a:t>5/6/21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CE8A3-14D9-3C48-9FC2-266B135270B1}" type="slidenum">
              <a:rPr lang="en-US" smtClean="0"/>
              <a:t>‹#›</a:t>
            </a:fld>
            <a:endParaRPr lang="en-US"/>
          </a:p>
        </p:txBody>
      </p:sp>
    </p:spTree>
    <p:extLst>
      <p:ext uri="{BB962C8B-B14F-4D97-AF65-F5344CB8AC3E}">
        <p14:creationId xmlns:p14="http://schemas.microsoft.com/office/powerpoint/2010/main" val="375126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a:solidFill>
                  <a:schemeClr val="tx1"/>
                </a:solidFill>
                <a:effectLst/>
                <a:latin typeface="+mn-lt"/>
                <a:ea typeface="+mn-ea"/>
                <a:cs typeface="+mn-cs"/>
              </a:rPr>
              <a:t>We have come a long way from October 4, 1957 when the first satellite Sputnik was launched. In a</a:t>
            </a:r>
          </a:p>
          <a:p>
            <a:r>
              <a:rPr lang="en-IN" sz="1200" kern="1200" dirty="0">
                <a:solidFill>
                  <a:schemeClr val="tx1"/>
                </a:solidFill>
                <a:effectLst/>
                <a:latin typeface="+mn-lt"/>
                <a:ea typeface="+mn-ea"/>
                <a:cs typeface="+mn-cs"/>
              </a:rPr>
              <a:t>little over 63 years, almost 8,900 satellites have been launched from all across the world. From this</a:t>
            </a:r>
          </a:p>
          <a:p>
            <a:r>
              <a:rPr lang="en-IN" sz="1200" kern="1200" dirty="0">
                <a:solidFill>
                  <a:schemeClr val="tx1"/>
                </a:solidFill>
                <a:effectLst/>
                <a:latin typeface="+mn-lt"/>
                <a:ea typeface="+mn-ea"/>
                <a:cs typeface="+mn-cs"/>
              </a:rPr>
              <a:t>astounding number to date, approximately 1,900 remain operational, continuously gathering science</a:t>
            </a:r>
          </a:p>
          <a:p>
            <a:r>
              <a:rPr lang="en-IN" sz="1200" kern="1200" dirty="0">
                <a:solidFill>
                  <a:schemeClr val="tx1"/>
                </a:solidFill>
                <a:effectLst/>
                <a:latin typeface="+mn-lt"/>
                <a:ea typeface="+mn-ea"/>
                <a:cs typeface="+mn-cs"/>
              </a:rPr>
              <a:t>data or providing the infrastructure for communication.</a:t>
            </a:r>
          </a:p>
          <a:p>
            <a:r>
              <a:rPr lang="en-IN" sz="1200" kern="1200" dirty="0">
                <a:solidFill>
                  <a:schemeClr val="tx1"/>
                </a:solidFill>
                <a:effectLst/>
                <a:latin typeface="+mn-lt"/>
                <a:ea typeface="+mn-ea"/>
                <a:cs typeface="+mn-cs"/>
              </a:rPr>
              <a:t>The advances in machine learning and cloud computing combined with the terabytes of data from the</a:t>
            </a:r>
          </a:p>
          <a:p>
            <a:r>
              <a:rPr lang="en-IN" sz="1200" kern="1200" dirty="0">
                <a:solidFill>
                  <a:schemeClr val="tx1"/>
                </a:solidFill>
                <a:effectLst/>
                <a:latin typeface="+mn-lt"/>
                <a:ea typeface="+mn-ea"/>
                <a:cs typeface="+mn-cs"/>
              </a:rPr>
              <a:t>Earth observation satellites opens up avenues for creating newer and variant data products of better accuracy,</a:t>
            </a:r>
          </a:p>
          <a:p>
            <a:r>
              <a:rPr lang="en-IN" sz="1200" kern="1200" dirty="0" err="1">
                <a:solidFill>
                  <a:schemeClr val="tx1"/>
                </a:solidFill>
                <a:effectLst/>
                <a:latin typeface="+mn-lt"/>
                <a:ea typeface="+mn-ea"/>
                <a:cs typeface="+mn-cs"/>
              </a:rPr>
              <a:t>modeled</a:t>
            </a:r>
            <a:r>
              <a:rPr lang="en-IN" sz="1200" kern="1200" dirty="0">
                <a:solidFill>
                  <a:schemeClr val="tx1"/>
                </a:solidFill>
                <a:effectLst/>
                <a:latin typeface="+mn-lt"/>
                <a:ea typeface="+mn-ea"/>
                <a:cs typeface="+mn-cs"/>
              </a:rPr>
              <a:t> to the requirements of the customer. Google Earth Engine is a successful commercial</a:t>
            </a:r>
          </a:p>
          <a:p>
            <a:r>
              <a:rPr lang="en-IN" sz="1200" kern="1200" dirty="0">
                <a:solidFill>
                  <a:schemeClr val="tx1"/>
                </a:solidFill>
                <a:effectLst/>
                <a:latin typeface="+mn-lt"/>
                <a:ea typeface="+mn-ea"/>
                <a:cs typeface="+mn-cs"/>
              </a:rPr>
              <a:t>example of using satellite data coupled with large scale cloud computing services to provide customizable</a:t>
            </a:r>
          </a:p>
          <a:p>
            <a:r>
              <a:rPr lang="en-IN" sz="1200" kern="1200" dirty="0">
                <a:solidFill>
                  <a:schemeClr val="tx1"/>
                </a:solidFill>
                <a:effectLst/>
                <a:latin typeface="+mn-lt"/>
                <a:ea typeface="+mn-ea"/>
                <a:cs typeface="+mn-cs"/>
              </a:rPr>
              <a:t>user output in the field of Earth Observation[</a:t>
            </a:r>
          </a:p>
          <a:p>
            <a:endParaRPr lang="en-US" dirty="0"/>
          </a:p>
        </p:txBody>
      </p:sp>
      <p:sp>
        <p:nvSpPr>
          <p:cNvPr id="4" name="Slide Number Placeholder 3"/>
          <p:cNvSpPr>
            <a:spLocks noGrp="1"/>
          </p:cNvSpPr>
          <p:nvPr>
            <p:ph type="sldNum" sz="quarter" idx="5"/>
          </p:nvPr>
        </p:nvSpPr>
        <p:spPr/>
        <p:txBody>
          <a:bodyPr/>
          <a:lstStyle/>
          <a:p>
            <a:fld id="{EC0CE8A3-14D9-3C48-9FC2-266B135270B1}" type="slidenum">
              <a:rPr lang="en-US" smtClean="0"/>
              <a:t>1</a:t>
            </a:fld>
            <a:endParaRPr lang="en-US"/>
          </a:p>
        </p:txBody>
      </p:sp>
    </p:spTree>
    <p:extLst>
      <p:ext uri="{BB962C8B-B14F-4D97-AF65-F5344CB8AC3E}">
        <p14:creationId xmlns:p14="http://schemas.microsoft.com/office/powerpoint/2010/main" val="200011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the Orange sky has in common is that the very </a:t>
            </a:r>
          </a:p>
        </p:txBody>
      </p:sp>
      <p:sp>
        <p:nvSpPr>
          <p:cNvPr id="4" name="Slide Number Placeholder 3"/>
          <p:cNvSpPr>
            <a:spLocks noGrp="1"/>
          </p:cNvSpPr>
          <p:nvPr>
            <p:ph type="sldNum" sz="quarter" idx="5"/>
          </p:nvPr>
        </p:nvSpPr>
        <p:spPr/>
        <p:txBody>
          <a:bodyPr/>
          <a:lstStyle/>
          <a:p>
            <a:fld id="{EC0CE8A3-14D9-3C48-9FC2-266B135270B1}" type="slidenum">
              <a:rPr lang="en-US" smtClean="0"/>
              <a:t>3</a:t>
            </a:fld>
            <a:endParaRPr lang="en-US"/>
          </a:p>
        </p:txBody>
      </p:sp>
    </p:spTree>
    <p:extLst>
      <p:ext uri="{BB962C8B-B14F-4D97-AF65-F5344CB8AC3E}">
        <p14:creationId xmlns:p14="http://schemas.microsoft.com/office/powerpoint/2010/main" val="795409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a:solidFill>
                  <a:schemeClr val="tx1"/>
                </a:solidFill>
                <a:effectLst/>
                <a:latin typeface="+mn-lt"/>
                <a:ea typeface="+mn-ea"/>
                <a:cs typeface="+mn-cs"/>
              </a:rPr>
              <a:t>The investment and the market share of the air quality market shows a continually increasing trend over</a:t>
            </a:r>
          </a:p>
          <a:p>
            <a:r>
              <a:rPr lang="en-IN" sz="1200" kern="1200" dirty="0">
                <a:solidFill>
                  <a:schemeClr val="tx1"/>
                </a:solidFill>
                <a:effectLst/>
                <a:latin typeface="+mn-lt"/>
                <a:ea typeface="+mn-ea"/>
                <a:cs typeface="+mn-cs"/>
              </a:rPr>
              <a:t>the years and market research across multiple business analyst firms indicate a strong </a:t>
            </a:r>
            <a:r>
              <a:rPr lang="en-IN" sz="1200" kern="1200" dirty="0" err="1">
                <a:solidFill>
                  <a:schemeClr val="tx1"/>
                </a:solidFill>
                <a:effectLst/>
                <a:latin typeface="+mn-lt"/>
                <a:ea typeface="+mn-ea"/>
                <a:cs typeface="+mn-cs"/>
              </a:rPr>
              <a:t>prevelance</a:t>
            </a:r>
            <a:r>
              <a:rPr lang="en-IN" sz="1200" kern="1200" dirty="0">
                <a:solidFill>
                  <a:schemeClr val="tx1"/>
                </a:solidFill>
                <a:effectLst/>
                <a:latin typeface="+mn-lt"/>
                <a:ea typeface="+mn-ea"/>
                <a:cs typeface="+mn-cs"/>
              </a:rPr>
              <a:t> to</a:t>
            </a:r>
          </a:p>
          <a:p>
            <a:r>
              <a:rPr lang="en-IN" sz="1200" kern="1200" dirty="0">
                <a:solidFill>
                  <a:schemeClr val="tx1"/>
                </a:solidFill>
                <a:effectLst/>
                <a:latin typeface="+mn-lt"/>
                <a:ea typeface="+mn-ea"/>
                <a:cs typeface="+mn-cs"/>
              </a:rPr>
              <a:t>such improving trends in the future. In such a scenario investigating in the sources and types of aerosols</a:t>
            </a:r>
          </a:p>
          <a:p>
            <a:r>
              <a:rPr lang="en-IN" sz="1200" kern="1200" dirty="0">
                <a:solidFill>
                  <a:schemeClr val="tx1"/>
                </a:solidFill>
                <a:effectLst/>
                <a:latin typeface="+mn-lt"/>
                <a:ea typeface="+mn-ea"/>
                <a:cs typeface="+mn-cs"/>
              </a:rPr>
              <a:t>and to derive more insights into the satellite data to understand the </a:t>
            </a:r>
            <a:r>
              <a:rPr lang="en-IN" sz="1200" kern="1200" dirty="0" err="1">
                <a:solidFill>
                  <a:schemeClr val="tx1"/>
                </a:solidFill>
                <a:effectLst/>
                <a:latin typeface="+mn-lt"/>
                <a:ea typeface="+mn-ea"/>
                <a:cs typeface="+mn-cs"/>
              </a:rPr>
              <a:t>prevelance</a:t>
            </a:r>
            <a:r>
              <a:rPr lang="en-IN" sz="1200" kern="1200" dirty="0">
                <a:solidFill>
                  <a:schemeClr val="tx1"/>
                </a:solidFill>
                <a:effectLst/>
                <a:latin typeface="+mn-lt"/>
                <a:ea typeface="+mn-ea"/>
                <a:cs typeface="+mn-cs"/>
              </a:rPr>
              <a:t> of aerosols around us in</a:t>
            </a:r>
          </a:p>
          <a:p>
            <a:r>
              <a:rPr lang="en-IN" sz="1200" kern="1200" dirty="0">
                <a:solidFill>
                  <a:schemeClr val="tx1"/>
                </a:solidFill>
                <a:effectLst/>
                <a:latin typeface="+mn-lt"/>
                <a:ea typeface="+mn-ea"/>
                <a:cs typeface="+mn-cs"/>
              </a:rPr>
              <a:t>the air is a positive investment not only from an environmental, policy and health perspective but also</a:t>
            </a:r>
          </a:p>
          <a:p>
            <a:r>
              <a:rPr lang="en-IN" sz="1200" kern="1200" dirty="0">
                <a:solidFill>
                  <a:schemeClr val="tx1"/>
                </a:solidFill>
                <a:effectLst/>
                <a:latin typeface="+mn-lt"/>
                <a:ea typeface="+mn-ea"/>
                <a:cs typeface="+mn-cs"/>
              </a:rPr>
              <a:t>from the monetary </a:t>
            </a:r>
            <a:r>
              <a:rPr lang="en-IN" sz="1200" kern="1200" dirty="0" err="1">
                <a:solidFill>
                  <a:schemeClr val="tx1"/>
                </a:solidFill>
                <a:effectLst/>
                <a:latin typeface="+mn-lt"/>
                <a:ea typeface="+mn-ea"/>
                <a:cs typeface="+mn-cs"/>
              </a:rPr>
              <a:t>prespective</a:t>
            </a:r>
            <a:r>
              <a:rPr lang="en-IN"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EC0CE8A3-14D9-3C48-9FC2-266B135270B1}" type="slidenum">
              <a:rPr lang="en-US" smtClean="0"/>
              <a:t>6</a:t>
            </a:fld>
            <a:endParaRPr lang="en-US"/>
          </a:p>
        </p:txBody>
      </p:sp>
    </p:spTree>
    <p:extLst>
      <p:ext uri="{BB962C8B-B14F-4D97-AF65-F5344CB8AC3E}">
        <p14:creationId xmlns:p14="http://schemas.microsoft.com/office/powerpoint/2010/main" val="3822716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is a method of data analysis that automates analytical model building. It is a branch of artificial intelligence based on the idea that systems can learn from data, identify patterns and make decisions with minimal human intervention. </a:t>
            </a:r>
          </a:p>
        </p:txBody>
      </p:sp>
      <p:sp>
        <p:nvSpPr>
          <p:cNvPr id="4" name="Slide Number Placeholder 3"/>
          <p:cNvSpPr>
            <a:spLocks noGrp="1"/>
          </p:cNvSpPr>
          <p:nvPr>
            <p:ph type="sldNum" sz="quarter" idx="5"/>
          </p:nvPr>
        </p:nvSpPr>
        <p:spPr/>
        <p:txBody>
          <a:bodyPr/>
          <a:lstStyle/>
          <a:p>
            <a:fld id="{EC0CE8A3-14D9-3C48-9FC2-266B135270B1}" type="slidenum">
              <a:rPr lang="en-US" smtClean="0"/>
              <a:t>12</a:t>
            </a:fld>
            <a:endParaRPr lang="en-US"/>
          </a:p>
        </p:txBody>
      </p:sp>
    </p:spTree>
    <p:extLst>
      <p:ext uri="{BB962C8B-B14F-4D97-AF65-F5344CB8AC3E}">
        <p14:creationId xmlns:p14="http://schemas.microsoft.com/office/powerpoint/2010/main" val="2993311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CE8A3-14D9-3C48-9FC2-266B135270B1}" type="slidenum">
              <a:rPr lang="en-US" smtClean="0"/>
              <a:t>16</a:t>
            </a:fld>
            <a:endParaRPr lang="en-US"/>
          </a:p>
        </p:txBody>
      </p:sp>
    </p:spTree>
    <p:extLst>
      <p:ext uri="{BB962C8B-B14F-4D97-AF65-F5344CB8AC3E}">
        <p14:creationId xmlns:p14="http://schemas.microsoft.com/office/powerpoint/2010/main" val="2411274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02192" y="617247"/>
            <a:ext cx="7265534" cy="2229538"/>
          </a:xfrm>
        </p:spPr>
        <p:txBody>
          <a:bodyPr>
            <a:noAutofit/>
          </a:bodyPr>
          <a:lstStyle>
            <a:lvl1pPr algn="l">
              <a:defRPr sz="7200">
                <a:solidFill>
                  <a:srgbClr val="00A6D6"/>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1802192" y="3203297"/>
            <a:ext cx="7067378" cy="1025802"/>
          </a:xfrm>
        </p:spPr>
        <p:txBody>
          <a:bodyPr>
            <a:normAutofit/>
          </a:bodyPr>
          <a:lstStyle>
            <a:lvl1pPr marL="0" indent="0" algn="l">
              <a:buNone/>
              <a:defRPr sz="28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915834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874336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134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1"/>
          </p:nvPr>
        </p:nvSpPr>
        <p:spPr>
          <a:xfrm>
            <a:off x="0" y="0"/>
            <a:ext cx="9144000" cy="5143500"/>
          </a:xfrm>
        </p:spPr>
        <p:txBody>
          <a:bodyPr/>
          <a:lstStyle/>
          <a:p>
            <a:endParaRPr lang="en-US" dirty="0"/>
          </a:p>
        </p:txBody>
      </p:sp>
      <p:pic>
        <p:nvPicPr>
          <p:cNvPr id="12" name="Afbeelding 2" descr="TUDelft_LogoZWAR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9146" y="4663753"/>
            <a:ext cx="1104294" cy="323006"/>
          </a:xfrm>
          <a:prstGeom prst="rect">
            <a:avLst/>
          </a:prstGeom>
        </p:spPr>
      </p:pic>
      <p:sp>
        <p:nvSpPr>
          <p:cNvPr id="13"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sp>
        <p:nvSpPr>
          <p:cNvPr id="3" name="TextBox 2"/>
          <p:cNvSpPr txBox="1"/>
          <p:nvPr userDrawn="1"/>
        </p:nvSpPr>
        <p:spPr>
          <a:xfrm>
            <a:off x="-3990281" y="4186591"/>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012058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462A2416-1570-3849-86F9-07F78746E1B2}" type="datetimeFigureOut">
              <a:rPr lang="en-US" smtClean="0"/>
              <a:t>5/6/21</a:t>
            </a:fld>
            <a:endParaRPr lang="en-US" dirty="0"/>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dirty="0"/>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A832CF66-B496-874C-8E08-71A5E0622B6E}" type="slidenum">
              <a:rPr lang="en-US" smtClean="0"/>
              <a:t>‹#›</a:t>
            </a:fld>
            <a:endParaRPr lang="en-US" dirty="0"/>
          </a:p>
        </p:txBody>
      </p:sp>
    </p:spTree>
    <p:extLst>
      <p:ext uri="{BB962C8B-B14F-4D97-AF65-F5344CB8AC3E}">
        <p14:creationId xmlns:p14="http://schemas.microsoft.com/office/powerpoint/2010/main" val="121253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1"/>
            <a:ext cx="9144000" cy="51434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17770509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2.emf"/><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63106" y="205979"/>
            <a:ext cx="7106464"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763106" y="1200150"/>
            <a:ext cx="7106464" cy="34861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pic>
        <p:nvPicPr>
          <p:cNvPr id="8" name="Picture 3" descr="TU_P5#white.eps"/>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100264" y="4581184"/>
            <a:ext cx="1368883" cy="632424"/>
          </a:xfrm>
          <a:prstGeom prst="rect">
            <a:avLst/>
          </a:prstGeom>
        </p:spPr>
      </p:pic>
      <p:sp>
        <p:nvSpPr>
          <p:cNvPr id="10"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sp>
        <p:nvSpPr>
          <p:cNvPr id="9" name="Rectangle 28"/>
          <p:cNvSpPr>
            <a:spLocks noChangeArrowheads="1"/>
          </p:cNvSpPr>
          <p:nvPr userDrawn="1"/>
        </p:nvSpPr>
        <p:spPr bwMode="auto">
          <a:xfrm>
            <a:off x="0" y="0"/>
            <a:ext cx="1576384" cy="5149008"/>
          </a:xfrm>
          <a:prstGeom prst="rect">
            <a:avLst/>
          </a:prstGeom>
          <a:solidFill>
            <a:srgbClr val="00A6D6"/>
          </a:solidFill>
          <a:ln w="9525">
            <a:noFill/>
            <a:miter lim="800000"/>
            <a:headEnd/>
            <a:tailEnd/>
          </a:ln>
        </p:spPr>
        <p:txBody>
          <a:bodyPr wrap="none" lIns="91436" tIns="45719" rIns="91436" bIns="45719" anchor="ctr"/>
          <a:lstStyle/>
          <a:p>
            <a:pPr algn="r"/>
            <a:endParaRPr lang="nl-NL" sz="2100">
              <a:latin typeface="Tahoma" pitchFamily="34" charset="0"/>
            </a:endParaRPr>
          </a:p>
        </p:txBody>
      </p:sp>
      <p:pic>
        <p:nvPicPr>
          <p:cNvPr id="11" name="Picture 3" descr="TU_P5#white.eps"/>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100264" y="4389330"/>
            <a:ext cx="1368883" cy="843232"/>
          </a:xfrm>
          <a:prstGeom prst="rect">
            <a:avLst/>
          </a:prstGeom>
        </p:spPr>
      </p:pic>
    </p:spTree>
    <p:extLst>
      <p:ext uri="{BB962C8B-B14F-4D97-AF65-F5344CB8AC3E}">
        <p14:creationId xmlns:p14="http://schemas.microsoft.com/office/powerpoint/2010/main" val="34802473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457200" rtl="0" eaLnBrk="1" latinLnBrk="0" hangingPunct="1">
        <a:spcBef>
          <a:spcPct val="0"/>
        </a:spcBef>
        <a:buNone/>
        <a:defRPr sz="3600" kern="1200">
          <a:solidFill>
            <a:srgbClr val="00A6D6"/>
          </a:solidFill>
          <a:latin typeface="Arial"/>
          <a:ea typeface="+mj-ea"/>
          <a:cs typeface="Arial"/>
        </a:defRPr>
      </a:lvl1pPr>
    </p:titleStyle>
    <p:bodyStyle>
      <a:lvl1pPr marL="342900" indent="-342900" algn="l" defTabSz="457200" rtl="0" eaLnBrk="1" latinLnBrk="0" hangingPunct="1">
        <a:spcBef>
          <a:spcPct val="20000"/>
        </a:spcBef>
        <a:buClr>
          <a:srgbClr val="00A6D6"/>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72404" y="205979"/>
            <a:ext cx="7090513"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772404" y="1200150"/>
            <a:ext cx="7090513" cy="361555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9" name="Slide Number Placeholder 5"/>
          <p:cNvSpPr txBox="1">
            <a:spLocks/>
          </p:cNvSpPr>
          <p:nvPr userDrawn="1"/>
        </p:nvSpPr>
        <p:spPr>
          <a:xfrm>
            <a:off x="6651560" y="4815702"/>
            <a:ext cx="2316370" cy="273844"/>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mtClean="0"/>
              <a:pPr/>
              <a:t>‹#›</a:t>
            </a:fld>
            <a:endParaRPr lang="en-US" dirty="0"/>
          </a:p>
        </p:txBody>
      </p:sp>
      <p:pic>
        <p:nvPicPr>
          <p:cNvPr id="6" name="Afbeelding 8" descr="TUDelft_LogoZWART.eps"/>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208624" y="4515071"/>
            <a:ext cx="1104294" cy="430675"/>
          </a:xfrm>
          <a:prstGeom prst="rect">
            <a:avLst/>
          </a:prstGeom>
        </p:spPr>
      </p:pic>
    </p:spTree>
    <p:extLst>
      <p:ext uri="{BB962C8B-B14F-4D97-AF65-F5344CB8AC3E}">
        <p14:creationId xmlns:p14="http://schemas.microsoft.com/office/powerpoint/2010/main" val="13034420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9" r:id="rId3"/>
  </p:sldLayoutIdLst>
  <p:txStyles>
    <p:titleStyle>
      <a:lvl1pPr algn="l" defTabSz="457200" rtl="0" eaLnBrk="1" latinLnBrk="0" hangingPunct="1">
        <a:spcBef>
          <a:spcPct val="0"/>
        </a:spcBef>
        <a:buNone/>
        <a:defRPr sz="3600" kern="1200">
          <a:solidFill>
            <a:srgbClr val="00A6D6"/>
          </a:solidFill>
          <a:latin typeface="Arial"/>
          <a:ea typeface="+mj-ea"/>
          <a:cs typeface="Arial"/>
        </a:defRPr>
      </a:lvl1pPr>
    </p:titleStyle>
    <p:bodyStyle>
      <a:lvl1pPr marL="342900" indent="-342900" algn="l" defTabSz="457200" rtl="0" eaLnBrk="1" latinLnBrk="0" hangingPunct="1">
        <a:spcBef>
          <a:spcPct val="20000"/>
        </a:spcBef>
        <a:buClr>
          <a:srgbClr val="00A6D6"/>
        </a:buClr>
        <a:buFont typeface="Arial"/>
        <a:buChar char="•"/>
        <a:defRPr sz="2800" kern="1200">
          <a:solidFill>
            <a:schemeClr val="tx1"/>
          </a:solidFill>
          <a:latin typeface="Arial"/>
          <a:ea typeface="+mn-ea"/>
          <a:cs typeface="Arial"/>
        </a:defRPr>
      </a:lvl1pPr>
      <a:lvl2pPr marL="742950" indent="-28575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2pPr>
      <a:lvl3pPr marL="1143000" indent="-228600" algn="l" defTabSz="457200" rtl="0" eaLnBrk="1" latinLnBrk="0" hangingPunct="1">
        <a:spcBef>
          <a:spcPct val="20000"/>
        </a:spcBef>
        <a:buClr>
          <a:srgbClr val="00A6D6"/>
        </a:buClr>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43935" y="0"/>
            <a:ext cx="2809314" cy="2571750"/>
          </a:xfrm>
        </p:spPr>
        <p:txBody>
          <a:bodyPr>
            <a:normAutofit fontScale="90000"/>
          </a:bodyPr>
          <a:lstStyle/>
          <a:p>
            <a:r>
              <a:rPr lang="en-US" sz="2800" dirty="0"/>
              <a:t>Investigating Machine Learning techniques for aerosol classification</a:t>
            </a:r>
            <a:endParaRPr lang="en-US" sz="2800" dirty="0">
              <a:latin typeface="Arial"/>
              <a:cs typeface="Arial"/>
            </a:endParaRPr>
          </a:p>
        </p:txBody>
      </p:sp>
      <p:sp>
        <p:nvSpPr>
          <p:cNvPr id="3" name="Subtitle 2"/>
          <p:cNvSpPr>
            <a:spLocks noGrp="1"/>
          </p:cNvSpPr>
          <p:nvPr>
            <p:ph type="subTitle" idx="1"/>
          </p:nvPr>
        </p:nvSpPr>
        <p:spPr>
          <a:xfrm>
            <a:off x="1880240" y="2974018"/>
            <a:ext cx="3881368" cy="1255081"/>
          </a:xfrm>
        </p:spPr>
        <p:txBody>
          <a:bodyPr/>
          <a:lstStyle/>
          <a:p>
            <a:pPr algn="l"/>
            <a:r>
              <a:rPr lang="en-US" dirty="0"/>
              <a:t>Midterm-Review</a:t>
            </a:r>
            <a:endParaRPr lang="en-US" dirty="0">
              <a:latin typeface="Arial"/>
              <a:cs typeface="Arial"/>
            </a:endParaRPr>
          </a:p>
        </p:txBody>
      </p:sp>
      <p:pic>
        <p:nvPicPr>
          <p:cNvPr id="5" name="Picture 4" descr="A picture containing shape&#10;&#10;Description automatically generated">
            <a:extLst>
              <a:ext uri="{FF2B5EF4-FFF2-40B4-BE49-F238E27FC236}">
                <a16:creationId xmlns:a16="http://schemas.microsoft.com/office/drawing/2014/main" id="{1D451C26-6067-284F-A404-CDF939F1231A}"/>
              </a:ext>
            </a:extLst>
          </p:cNvPr>
          <p:cNvPicPr>
            <a:picLocks noChangeAspect="1"/>
          </p:cNvPicPr>
          <p:nvPr/>
        </p:nvPicPr>
        <p:blipFill>
          <a:blip r:embed="rId3"/>
          <a:stretch>
            <a:fillRect/>
          </a:stretch>
        </p:blipFill>
        <p:spPr>
          <a:xfrm>
            <a:off x="5054055" y="76839"/>
            <a:ext cx="3947901" cy="4989821"/>
          </a:xfrm>
          <a:prstGeom prst="rect">
            <a:avLst/>
          </a:prstGeom>
        </p:spPr>
      </p:pic>
    </p:spTree>
    <p:extLst>
      <p:ext uri="{BB962C8B-B14F-4D97-AF65-F5344CB8AC3E}">
        <p14:creationId xmlns:p14="http://schemas.microsoft.com/office/powerpoint/2010/main" val="3087952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Contribution/ Table of Contents</a:t>
            </a:r>
          </a:p>
        </p:txBody>
      </p:sp>
      <p:pic>
        <p:nvPicPr>
          <p:cNvPr id="5" name="Content Placeholder 4" descr="Table&#10;&#10;Description automatically generated">
            <a:extLst>
              <a:ext uri="{FF2B5EF4-FFF2-40B4-BE49-F238E27FC236}">
                <a16:creationId xmlns:a16="http://schemas.microsoft.com/office/drawing/2014/main" id="{2FD5B883-0BA0-0842-A93E-74ADAC7938C0}"/>
              </a:ext>
            </a:extLst>
          </p:cNvPr>
          <p:cNvPicPr>
            <a:picLocks noGrp="1" noChangeAspect="1"/>
          </p:cNvPicPr>
          <p:nvPr>
            <p:ph idx="1"/>
          </p:nvPr>
        </p:nvPicPr>
        <p:blipFill>
          <a:blip r:embed="rId2"/>
          <a:stretch>
            <a:fillRect/>
          </a:stretch>
        </p:blipFill>
        <p:spPr>
          <a:xfrm>
            <a:off x="828437" y="1063229"/>
            <a:ext cx="2628359" cy="3616325"/>
          </a:xfrm>
        </p:spPr>
      </p:pic>
      <p:pic>
        <p:nvPicPr>
          <p:cNvPr id="7" name="Picture 6" descr="Table&#10;&#10;Description automatically generated">
            <a:extLst>
              <a:ext uri="{FF2B5EF4-FFF2-40B4-BE49-F238E27FC236}">
                <a16:creationId xmlns:a16="http://schemas.microsoft.com/office/drawing/2014/main" id="{64A1E080-FEA9-244C-ABDA-F8B3FBE86D3F}"/>
              </a:ext>
            </a:extLst>
          </p:cNvPr>
          <p:cNvPicPr>
            <a:picLocks noChangeAspect="1"/>
          </p:cNvPicPr>
          <p:nvPr/>
        </p:nvPicPr>
        <p:blipFill>
          <a:blip r:embed="rId3"/>
          <a:stretch>
            <a:fillRect/>
          </a:stretch>
        </p:blipFill>
        <p:spPr>
          <a:xfrm>
            <a:off x="4443336" y="1387475"/>
            <a:ext cx="3729113" cy="3376478"/>
          </a:xfrm>
          <a:prstGeom prst="rect">
            <a:avLst/>
          </a:prstGeom>
        </p:spPr>
      </p:pic>
    </p:spTree>
    <p:extLst>
      <p:ext uri="{BB962C8B-B14F-4D97-AF65-F5344CB8AC3E}">
        <p14:creationId xmlns:p14="http://schemas.microsoft.com/office/powerpoint/2010/main" val="697727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9929" y="0"/>
            <a:ext cx="7090513" cy="857250"/>
          </a:xfrm>
        </p:spPr>
        <p:txBody>
          <a:bodyPr/>
          <a:lstStyle/>
          <a:p>
            <a:r>
              <a:rPr lang="en-US" dirty="0"/>
              <a:t>Requirement Matrix</a:t>
            </a:r>
          </a:p>
        </p:txBody>
      </p:sp>
      <p:graphicFrame>
        <p:nvGraphicFramePr>
          <p:cNvPr id="4" name="Table 4">
            <a:extLst>
              <a:ext uri="{FF2B5EF4-FFF2-40B4-BE49-F238E27FC236}">
                <a16:creationId xmlns:a16="http://schemas.microsoft.com/office/drawing/2014/main" id="{29A536EA-DBC2-6E4E-B2E2-E5D15027F85B}"/>
              </a:ext>
            </a:extLst>
          </p:cNvPr>
          <p:cNvGraphicFramePr>
            <a:graphicFrameLocks noGrp="1"/>
          </p:cNvGraphicFramePr>
          <p:nvPr>
            <p:ph idx="1"/>
            <p:extLst>
              <p:ext uri="{D42A27DB-BD31-4B8C-83A1-F6EECF244321}">
                <p14:modId xmlns:p14="http://schemas.microsoft.com/office/powerpoint/2010/main" val="3196017613"/>
              </p:ext>
            </p:extLst>
          </p:nvPr>
        </p:nvGraphicFramePr>
        <p:xfrm>
          <a:off x="513558" y="845820"/>
          <a:ext cx="8116884" cy="4846320"/>
        </p:xfrm>
        <a:graphic>
          <a:graphicData uri="http://schemas.openxmlformats.org/drawingml/2006/table">
            <a:tbl>
              <a:tblPr firstRow="1" bandRow="1">
                <a:tableStyleId>{5C22544A-7EE6-4342-B048-85BDC9FD1C3A}</a:tableStyleId>
              </a:tblPr>
              <a:tblGrid>
                <a:gridCol w="1113669">
                  <a:extLst>
                    <a:ext uri="{9D8B030D-6E8A-4147-A177-3AD203B41FA5}">
                      <a16:colId xmlns:a16="http://schemas.microsoft.com/office/drawing/2014/main" val="143904719"/>
                    </a:ext>
                  </a:extLst>
                </a:gridCol>
                <a:gridCol w="5735096">
                  <a:extLst>
                    <a:ext uri="{9D8B030D-6E8A-4147-A177-3AD203B41FA5}">
                      <a16:colId xmlns:a16="http://schemas.microsoft.com/office/drawing/2014/main" val="2241661399"/>
                    </a:ext>
                  </a:extLst>
                </a:gridCol>
                <a:gridCol w="1268119">
                  <a:extLst>
                    <a:ext uri="{9D8B030D-6E8A-4147-A177-3AD203B41FA5}">
                      <a16:colId xmlns:a16="http://schemas.microsoft.com/office/drawing/2014/main" val="4018018477"/>
                    </a:ext>
                  </a:extLst>
                </a:gridCol>
              </a:tblGrid>
              <a:tr h="611055">
                <a:tc>
                  <a:txBody>
                    <a:bodyPr/>
                    <a:lstStyle/>
                    <a:p>
                      <a:r>
                        <a:rPr lang="en-US" dirty="0" err="1"/>
                        <a:t>ReQ</a:t>
                      </a:r>
                      <a:r>
                        <a:rPr lang="en-US" dirty="0"/>
                        <a:t>-ID</a:t>
                      </a:r>
                    </a:p>
                  </a:txBody>
                  <a:tcPr/>
                </a:tc>
                <a:tc>
                  <a:txBody>
                    <a:bodyPr/>
                    <a:lstStyle/>
                    <a:p>
                      <a:r>
                        <a:rPr lang="en-US" dirty="0"/>
                        <a:t>Requirement</a:t>
                      </a:r>
                    </a:p>
                  </a:txBody>
                  <a:tcPr/>
                </a:tc>
                <a:tc>
                  <a:txBody>
                    <a:bodyPr/>
                    <a:lstStyle/>
                    <a:p>
                      <a:r>
                        <a:rPr lang="en-US" dirty="0" err="1"/>
                        <a:t>SubCategory</a:t>
                      </a:r>
                      <a:endParaRPr lang="en-US" dirty="0"/>
                    </a:p>
                  </a:txBody>
                  <a:tcPr/>
                </a:tc>
                <a:extLst>
                  <a:ext uri="{0D108BD9-81ED-4DB2-BD59-A6C34878D82A}">
                    <a16:rowId xmlns:a16="http://schemas.microsoft.com/office/drawing/2014/main" val="955617558"/>
                  </a:ext>
                </a:extLst>
              </a:tr>
              <a:tr h="787513">
                <a:tc>
                  <a:txBody>
                    <a:bodyPr/>
                    <a:lstStyle/>
                    <a:p>
                      <a:r>
                        <a:rPr lang="en-US" dirty="0"/>
                        <a:t>R-001</a:t>
                      </a:r>
                    </a:p>
                  </a:txBody>
                  <a:tcPr/>
                </a:tc>
                <a:tc>
                  <a:txBody>
                    <a:bodyPr/>
                    <a:lstStyle/>
                    <a:p>
                      <a:r>
                        <a:rPr lang="en-US" dirty="0"/>
                        <a:t>The application shall to a reasonable degree to accuracy be able to distinguish between </a:t>
                      </a:r>
                      <a:r>
                        <a:rPr lang="en-US" dirty="0" err="1"/>
                        <a:t>alteast</a:t>
                      </a:r>
                      <a:r>
                        <a:rPr lang="en-US" dirty="0"/>
                        <a:t> five major types of aerosols. </a:t>
                      </a:r>
                    </a:p>
                  </a:txBody>
                  <a:tcPr/>
                </a:tc>
                <a:tc>
                  <a:txBody>
                    <a:bodyPr/>
                    <a:lstStyle/>
                    <a:p>
                      <a:r>
                        <a:rPr lang="en-US" dirty="0"/>
                        <a:t>Application</a:t>
                      </a:r>
                    </a:p>
                  </a:txBody>
                  <a:tcPr/>
                </a:tc>
                <a:extLst>
                  <a:ext uri="{0D108BD9-81ED-4DB2-BD59-A6C34878D82A}">
                    <a16:rowId xmlns:a16="http://schemas.microsoft.com/office/drawing/2014/main" val="2953987447"/>
                  </a:ext>
                </a:extLst>
              </a:tr>
              <a:tr h="872936">
                <a:tc>
                  <a:txBody>
                    <a:bodyPr/>
                    <a:lstStyle/>
                    <a:p>
                      <a:r>
                        <a:rPr lang="en-US" dirty="0"/>
                        <a:t>R-002</a:t>
                      </a:r>
                    </a:p>
                  </a:txBody>
                  <a:tcPr/>
                </a:tc>
                <a:tc>
                  <a:txBody>
                    <a:bodyPr/>
                    <a:lstStyle/>
                    <a:p>
                      <a:r>
                        <a:rPr lang="en-US" dirty="0"/>
                        <a:t>The application shall be capable to be deployed and tested on a computer with the specifications of 1.4 </a:t>
                      </a:r>
                      <a:r>
                        <a:rPr lang="en-US" dirty="0" err="1"/>
                        <a:t>Ghz</a:t>
                      </a:r>
                      <a:r>
                        <a:rPr lang="en-US" dirty="0"/>
                        <a:t> processor and 8 Gb RAM</a:t>
                      </a:r>
                    </a:p>
                  </a:txBody>
                  <a:tcPr/>
                </a:tc>
                <a:tc>
                  <a:txBody>
                    <a:bodyPr/>
                    <a:lstStyle/>
                    <a:p>
                      <a:r>
                        <a:rPr lang="en-US" dirty="0"/>
                        <a:t>Performance</a:t>
                      </a:r>
                    </a:p>
                  </a:txBody>
                  <a:tcPr/>
                </a:tc>
                <a:extLst>
                  <a:ext uri="{0D108BD9-81ED-4DB2-BD59-A6C34878D82A}">
                    <a16:rowId xmlns:a16="http://schemas.microsoft.com/office/drawing/2014/main" val="1098126837"/>
                  </a:ext>
                </a:extLst>
              </a:tr>
              <a:tr h="349174">
                <a:tc>
                  <a:txBody>
                    <a:bodyPr/>
                    <a:lstStyle/>
                    <a:p>
                      <a:r>
                        <a:rPr lang="en-US" dirty="0"/>
                        <a:t>R-003</a:t>
                      </a:r>
                    </a:p>
                  </a:txBody>
                  <a:tcPr/>
                </a:tc>
                <a:tc>
                  <a:txBody>
                    <a:bodyPr/>
                    <a:lstStyle/>
                    <a:p>
                      <a:r>
                        <a:rPr lang="en-US" dirty="0"/>
                        <a:t>The application shall reach a performance metric of accuracy of </a:t>
                      </a:r>
                      <a:r>
                        <a:rPr lang="en-US" dirty="0" err="1"/>
                        <a:t>atleast</a:t>
                      </a:r>
                      <a:r>
                        <a:rPr lang="en-US" dirty="0"/>
                        <a:t> 90% on the test dataset</a:t>
                      </a:r>
                    </a:p>
                  </a:txBody>
                  <a:tcPr/>
                </a:tc>
                <a:tc>
                  <a:txBody>
                    <a:bodyPr/>
                    <a:lstStyle/>
                    <a:p>
                      <a:r>
                        <a:rPr lang="en-US" dirty="0"/>
                        <a:t>Performance</a:t>
                      </a:r>
                    </a:p>
                  </a:txBody>
                  <a:tcPr/>
                </a:tc>
                <a:extLst>
                  <a:ext uri="{0D108BD9-81ED-4DB2-BD59-A6C34878D82A}">
                    <a16:rowId xmlns:a16="http://schemas.microsoft.com/office/drawing/2014/main" val="414674976"/>
                  </a:ext>
                </a:extLst>
              </a:tr>
              <a:tr h="349174">
                <a:tc>
                  <a:txBody>
                    <a:bodyPr/>
                    <a:lstStyle/>
                    <a:p>
                      <a:r>
                        <a:rPr lang="en-US" dirty="0"/>
                        <a:t>R-004</a:t>
                      </a:r>
                    </a:p>
                  </a:txBody>
                  <a:tcPr/>
                </a:tc>
                <a:tc>
                  <a:txBody>
                    <a:bodyPr/>
                    <a:lstStyle/>
                    <a:p>
                      <a:r>
                        <a:rPr lang="en-US" dirty="0"/>
                        <a:t>The application shall use 60% of the data for training the dataset and 40% of the data for testing</a:t>
                      </a:r>
                    </a:p>
                  </a:txBody>
                  <a:tcPr/>
                </a:tc>
                <a:tc>
                  <a:txBody>
                    <a:bodyPr/>
                    <a:lstStyle/>
                    <a:p>
                      <a:r>
                        <a:rPr lang="en-US" dirty="0"/>
                        <a:t>Performance</a:t>
                      </a:r>
                    </a:p>
                  </a:txBody>
                  <a:tcPr/>
                </a:tc>
                <a:extLst>
                  <a:ext uri="{0D108BD9-81ED-4DB2-BD59-A6C34878D82A}">
                    <a16:rowId xmlns:a16="http://schemas.microsoft.com/office/drawing/2014/main" val="3944008720"/>
                  </a:ext>
                </a:extLst>
              </a:tr>
              <a:tr h="349174">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711267415"/>
                  </a:ext>
                </a:extLst>
              </a:tr>
              <a:tr h="349174">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414124077"/>
                  </a:ext>
                </a:extLst>
              </a:tr>
              <a:tr h="349174">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016878506"/>
                  </a:ext>
                </a:extLst>
              </a:tr>
            </a:tbl>
          </a:graphicData>
        </a:graphic>
      </p:graphicFrame>
    </p:spTree>
    <p:extLst>
      <p:ext uri="{BB962C8B-B14F-4D97-AF65-F5344CB8AC3E}">
        <p14:creationId xmlns:p14="http://schemas.microsoft.com/office/powerpoint/2010/main" val="3279797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2203" y="250367"/>
            <a:ext cx="7090513" cy="857250"/>
          </a:xfrm>
        </p:spPr>
        <p:txBody>
          <a:bodyPr/>
          <a:lstStyle/>
          <a:p>
            <a:r>
              <a:rPr lang="en-US" dirty="0"/>
              <a:t>Methodology</a:t>
            </a:r>
          </a:p>
        </p:txBody>
      </p:sp>
      <p:sp>
        <p:nvSpPr>
          <p:cNvPr id="3" name="Content Placeholder 2"/>
          <p:cNvSpPr>
            <a:spLocks noGrp="1"/>
          </p:cNvSpPr>
          <p:nvPr>
            <p:ph idx="1"/>
          </p:nvPr>
        </p:nvSpPr>
        <p:spPr>
          <a:xfrm>
            <a:off x="482203" y="1466296"/>
            <a:ext cx="1943610" cy="3426837"/>
          </a:xfrm>
        </p:spPr>
        <p:txBody>
          <a:bodyPr>
            <a:normAutofit/>
          </a:bodyPr>
          <a:lstStyle/>
          <a:p>
            <a:r>
              <a:rPr lang="en-US" sz="1000" dirty="0"/>
              <a:t>Machine Learning algorithms investigation. </a:t>
            </a:r>
          </a:p>
        </p:txBody>
      </p:sp>
      <p:pic>
        <p:nvPicPr>
          <p:cNvPr id="5" name="Picture 4" descr="Diagram&#10;&#10;Description automatically generated">
            <a:extLst>
              <a:ext uri="{FF2B5EF4-FFF2-40B4-BE49-F238E27FC236}">
                <a16:creationId xmlns:a16="http://schemas.microsoft.com/office/drawing/2014/main" id="{F1A2899C-A219-9D44-9F25-CA48600AB6A9}"/>
              </a:ext>
            </a:extLst>
          </p:cNvPr>
          <p:cNvPicPr>
            <a:picLocks noChangeAspect="1"/>
          </p:cNvPicPr>
          <p:nvPr/>
        </p:nvPicPr>
        <p:blipFill>
          <a:blip r:embed="rId3"/>
          <a:stretch>
            <a:fillRect/>
          </a:stretch>
        </p:blipFill>
        <p:spPr>
          <a:xfrm>
            <a:off x="3716014" y="531614"/>
            <a:ext cx="4945783" cy="4080271"/>
          </a:xfrm>
          <a:prstGeom prst="rect">
            <a:avLst/>
          </a:prstGeom>
        </p:spPr>
      </p:pic>
    </p:spTree>
    <p:extLst>
      <p:ext uri="{BB962C8B-B14F-4D97-AF65-F5344CB8AC3E}">
        <p14:creationId xmlns:p14="http://schemas.microsoft.com/office/powerpoint/2010/main" val="4192013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8D1CD-B1F4-EF4C-9CD1-1FDD5CBB3A5F}"/>
              </a:ext>
            </a:extLst>
          </p:cNvPr>
          <p:cNvSpPr>
            <a:spLocks noGrp="1"/>
          </p:cNvSpPr>
          <p:nvPr>
            <p:ph type="title"/>
          </p:nvPr>
        </p:nvSpPr>
        <p:spPr/>
        <p:txBody>
          <a:bodyPr/>
          <a:lstStyle/>
          <a:p>
            <a:r>
              <a:rPr lang="en-US" dirty="0"/>
              <a:t>TROPOMI DATA</a:t>
            </a:r>
          </a:p>
        </p:txBody>
      </p:sp>
      <p:pic>
        <p:nvPicPr>
          <p:cNvPr id="5" name="Content Placeholder 4" descr="Table&#10;&#10;Description automatically generated">
            <a:extLst>
              <a:ext uri="{FF2B5EF4-FFF2-40B4-BE49-F238E27FC236}">
                <a16:creationId xmlns:a16="http://schemas.microsoft.com/office/drawing/2014/main" id="{95AD337A-3BC6-0543-8701-169CFE979663}"/>
              </a:ext>
            </a:extLst>
          </p:cNvPr>
          <p:cNvPicPr>
            <a:picLocks noGrp="1" noChangeAspect="1"/>
          </p:cNvPicPr>
          <p:nvPr>
            <p:ph idx="1"/>
          </p:nvPr>
        </p:nvPicPr>
        <p:blipFill>
          <a:blip r:embed="rId2"/>
          <a:stretch>
            <a:fillRect/>
          </a:stretch>
        </p:blipFill>
        <p:spPr>
          <a:xfrm>
            <a:off x="2952190" y="1200150"/>
            <a:ext cx="4730282" cy="3616325"/>
          </a:xfrm>
        </p:spPr>
      </p:pic>
    </p:spTree>
    <p:extLst>
      <p:ext uri="{BB962C8B-B14F-4D97-AF65-F5344CB8AC3E}">
        <p14:creationId xmlns:p14="http://schemas.microsoft.com/office/powerpoint/2010/main" val="3328535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238E5-0C89-6C47-ABFF-E1FB52B8ED41}"/>
              </a:ext>
            </a:extLst>
          </p:cNvPr>
          <p:cNvSpPr>
            <a:spLocks noGrp="1"/>
          </p:cNvSpPr>
          <p:nvPr>
            <p:ph type="title"/>
          </p:nvPr>
        </p:nvSpPr>
        <p:spPr/>
        <p:txBody>
          <a:bodyPr/>
          <a:lstStyle/>
          <a:p>
            <a:r>
              <a:rPr lang="en-US" dirty="0"/>
              <a:t>POLDER DATA</a:t>
            </a:r>
          </a:p>
        </p:txBody>
      </p:sp>
      <p:sp>
        <p:nvSpPr>
          <p:cNvPr id="3" name="Content Placeholder 2">
            <a:extLst>
              <a:ext uri="{FF2B5EF4-FFF2-40B4-BE49-F238E27FC236}">
                <a16:creationId xmlns:a16="http://schemas.microsoft.com/office/drawing/2014/main" id="{27E18E7E-4930-BD43-B6A3-68827946DF1B}"/>
              </a:ext>
            </a:extLst>
          </p:cNvPr>
          <p:cNvSpPr>
            <a:spLocks noGrp="1"/>
          </p:cNvSpPr>
          <p:nvPr>
            <p:ph idx="1"/>
          </p:nvPr>
        </p:nvSpPr>
        <p:spPr/>
        <p:txBody>
          <a:bodyPr/>
          <a:lstStyle/>
          <a:p>
            <a:endParaRPr lang="en-US"/>
          </a:p>
        </p:txBody>
      </p:sp>
      <p:pic>
        <p:nvPicPr>
          <p:cNvPr id="4" name="Picture 3" descr="Table&#10;&#10;Description automatically generated with low confidence">
            <a:extLst>
              <a:ext uri="{FF2B5EF4-FFF2-40B4-BE49-F238E27FC236}">
                <a16:creationId xmlns:a16="http://schemas.microsoft.com/office/drawing/2014/main" id="{927B48B4-AE20-564B-9D1A-0D761160D2D0}"/>
              </a:ext>
            </a:extLst>
          </p:cNvPr>
          <p:cNvPicPr>
            <a:picLocks noChangeAspect="1"/>
          </p:cNvPicPr>
          <p:nvPr/>
        </p:nvPicPr>
        <p:blipFill>
          <a:blip r:embed="rId2"/>
          <a:stretch>
            <a:fillRect/>
          </a:stretch>
        </p:blipFill>
        <p:spPr>
          <a:xfrm>
            <a:off x="1660866" y="1121975"/>
            <a:ext cx="7202051" cy="3771900"/>
          </a:xfrm>
          <a:prstGeom prst="rect">
            <a:avLst/>
          </a:prstGeom>
        </p:spPr>
      </p:pic>
    </p:spTree>
    <p:extLst>
      <p:ext uri="{BB962C8B-B14F-4D97-AF65-F5344CB8AC3E}">
        <p14:creationId xmlns:p14="http://schemas.microsoft.com/office/powerpoint/2010/main" val="3644439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C8ADF-F5CB-5E47-BAF8-ED3C55590BBE}"/>
              </a:ext>
            </a:extLst>
          </p:cNvPr>
          <p:cNvSpPr>
            <a:spLocks noGrp="1"/>
          </p:cNvSpPr>
          <p:nvPr>
            <p:ph type="title"/>
          </p:nvPr>
        </p:nvSpPr>
        <p:spPr/>
        <p:txBody>
          <a:bodyPr/>
          <a:lstStyle/>
          <a:p>
            <a:r>
              <a:rPr lang="en-US" dirty="0"/>
              <a:t>Aerosol Index</a:t>
            </a:r>
          </a:p>
        </p:txBody>
      </p:sp>
      <p:pic>
        <p:nvPicPr>
          <p:cNvPr id="5" name="Picture 4" descr="Map&#10;&#10;Description automatically generated">
            <a:extLst>
              <a:ext uri="{FF2B5EF4-FFF2-40B4-BE49-F238E27FC236}">
                <a16:creationId xmlns:a16="http://schemas.microsoft.com/office/drawing/2014/main" id="{23D3D30B-B742-704E-98FF-930406AD6803}"/>
              </a:ext>
            </a:extLst>
          </p:cNvPr>
          <p:cNvPicPr>
            <a:picLocks noChangeAspect="1"/>
          </p:cNvPicPr>
          <p:nvPr/>
        </p:nvPicPr>
        <p:blipFill>
          <a:blip r:embed="rId2"/>
          <a:stretch>
            <a:fillRect/>
          </a:stretch>
        </p:blipFill>
        <p:spPr>
          <a:xfrm>
            <a:off x="2100648" y="934700"/>
            <a:ext cx="5399447" cy="4208800"/>
          </a:xfrm>
          <a:prstGeom prst="rect">
            <a:avLst/>
          </a:prstGeom>
        </p:spPr>
      </p:pic>
    </p:spTree>
    <p:extLst>
      <p:ext uri="{BB962C8B-B14F-4D97-AF65-F5344CB8AC3E}">
        <p14:creationId xmlns:p14="http://schemas.microsoft.com/office/powerpoint/2010/main" val="3525400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DF45B-A0B5-0A42-B1FC-68638E65C708}"/>
              </a:ext>
            </a:extLst>
          </p:cNvPr>
          <p:cNvSpPr>
            <a:spLocks noGrp="1"/>
          </p:cNvSpPr>
          <p:nvPr>
            <p:ph type="title"/>
          </p:nvPr>
        </p:nvSpPr>
        <p:spPr/>
        <p:txBody>
          <a:bodyPr/>
          <a:lstStyle/>
          <a:p>
            <a:r>
              <a:rPr lang="en-US" dirty="0"/>
              <a:t>Validation</a:t>
            </a:r>
          </a:p>
        </p:txBody>
      </p:sp>
      <p:sp>
        <p:nvSpPr>
          <p:cNvPr id="3" name="Content Placeholder 2">
            <a:extLst>
              <a:ext uri="{FF2B5EF4-FFF2-40B4-BE49-F238E27FC236}">
                <a16:creationId xmlns:a16="http://schemas.microsoft.com/office/drawing/2014/main" id="{186CB2B9-87C5-B546-9693-56C8CFD70B9E}"/>
              </a:ext>
            </a:extLst>
          </p:cNvPr>
          <p:cNvSpPr>
            <a:spLocks noGrp="1"/>
          </p:cNvSpPr>
          <p:nvPr>
            <p:ph idx="1"/>
          </p:nvPr>
        </p:nvSpPr>
        <p:spPr/>
        <p:txBody>
          <a:bodyPr/>
          <a:lstStyle/>
          <a:p>
            <a:r>
              <a:rPr lang="en-US" dirty="0"/>
              <a:t>Panoply</a:t>
            </a:r>
          </a:p>
          <a:p>
            <a:r>
              <a:rPr lang="en-US" dirty="0"/>
              <a:t>Data verification against other sources (Literature sources)</a:t>
            </a:r>
          </a:p>
          <a:p>
            <a:r>
              <a:rPr lang="en-US" dirty="0"/>
              <a:t>OMI Data – overlap in timeline, some </a:t>
            </a:r>
            <a:r>
              <a:rPr lang="en-US" dirty="0" err="1"/>
              <a:t>preclassified</a:t>
            </a:r>
            <a:r>
              <a:rPr lang="en-US" dirty="0"/>
              <a:t> aerosols. </a:t>
            </a:r>
          </a:p>
        </p:txBody>
      </p:sp>
    </p:spTree>
    <p:extLst>
      <p:ext uri="{BB962C8B-B14F-4D97-AF65-F5344CB8AC3E}">
        <p14:creationId xmlns:p14="http://schemas.microsoft.com/office/powerpoint/2010/main" val="772048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a:t>
            </a:r>
          </a:p>
        </p:txBody>
      </p:sp>
      <p:sp>
        <p:nvSpPr>
          <p:cNvPr id="3" name="Content Placeholder 2"/>
          <p:cNvSpPr>
            <a:spLocks noGrp="1"/>
          </p:cNvSpPr>
          <p:nvPr>
            <p:ph idx="1"/>
          </p:nvPr>
        </p:nvSpPr>
        <p:spPr/>
        <p:txBody>
          <a:bodyPr>
            <a:normAutofit fontScale="55000" lnSpcReduction="20000"/>
          </a:bodyPr>
          <a:lstStyle/>
          <a:p>
            <a:r>
              <a:rPr lang="en-IN" dirty="0"/>
              <a:t>With better instruments and dedicated missions which provide data with more precision and higher cloud cover retrievals, the performance of the algorithm can be expected to be better. 3MI, a POLDER follow-on instrument to be launched in the 2020s has extended spectral range in the shortwave infrared</a:t>
            </a:r>
          </a:p>
          <a:p>
            <a:pPr marL="0" indent="0">
              <a:buNone/>
            </a:pPr>
            <a:r>
              <a:rPr lang="en-IN" dirty="0"/>
              <a:t>with enhanced capabilities for cloud retrieval 1.</a:t>
            </a:r>
          </a:p>
          <a:p>
            <a:r>
              <a:rPr lang="en-IN" dirty="0"/>
              <a:t>To end, this is only the beginning of the era of machine learning in the field of Earth </a:t>
            </a:r>
            <a:r>
              <a:rPr lang="en-IN" dirty="0" err="1"/>
              <a:t>Observation,and</a:t>
            </a:r>
            <a:r>
              <a:rPr lang="en-IN" dirty="0"/>
              <a:t> there is much work to be done to fine tune the algorithm and input precise and larger datasets aimed at a targeted application at hand.</a:t>
            </a:r>
          </a:p>
          <a:p>
            <a:endParaRPr lang="en-US" dirty="0"/>
          </a:p>
          <a:p>
            <a:endParaRPr lang="en-US" dirty="0"/>
          </a:p>
          <a:p>
            <a:endParaRPr lang="en-US" dirty="0"/>
          </a:p>
          <a:p>
            <a:endParaRPr lang="en-US" dirty="0"/>
          </a:p>
          <a:p>
            <a:r>
              <a:rPr lang="en-US" dirty="0"/>
              <a:t>More data better algorithm? </a:t>
            </a:r>
          </a:p>
          <a:p>
            <a:r>
              <a:rPr lang="en-US" dirty="0"/>
              <a:t>Faster computing, faster implementation, better result? </a:t>
            </a:r>
          </a:p>
          <a:p>
            <a:endParaRPr lang="en-US" dirty="0"/>
          </a:p>
        </p:txBody>
      </p:sp>
    </p:spTree>
    <p:extLst>
      <p:ext uri="{BB962C8B-B14F-4D97-AF65-F5344CB8AC3E}">
        <p14:creationId xmlns:p14="http://schemas.microsoft.com/office/powerpoint/2010/main" val="1755250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_LNS3501.jpg"/>
          <p:cNvPicPr>
            <a:picLocks noGrp="1" noChangeAspect="1"/>
          </p:cNvPicPr>
          <p:nvPr>
            <p:ph type="pic" idx="1"/>
          </p:nvPr>
        </p:nvPicPr>
        <p:blipFill rotWithShape="1">
          <a:blip r:embed="rId2" cstate="screen">
            <a:extLst>
              <a:ext uri="{28A0092B-C50C-407E-A947-70E740481C1C}">
                <a14:useLocalDpi xmlns:a14="http://schemas.microsoft.com/office/drawing/2010/main"/>
              </a:ext>
            </a:extLst>
          </a:blip>
          <a:srcRect/>
          <a:stretch/>
        </p:blipFill>
        <p:spPr>
          <a:xfrm>
            <a:off x="0" y="-36000"/>
            <a:ext cx="9144000" cy="5202000"/>
          </a:xfrm>
        </p:spPr>
      </p:pic>
      <p:sp>
        <p:nvSpPr>
          <p:cNvPr id="4" name="Rectangle 3"/>
          <p:cNvSpPr/>
          <p:nvPr/>
        </p:nvSpPr>
        <p:spPr bwMode="auto">
          <a:xfrm>
            <a:off x="-122335" y="-68813"/>
            <a:ext cx="4752528" cy="767411"/>
          </a:xfrm>
          <a:prstGeom prst="rect">
            <a:avLst/>
          </a:prstGeom>
          <a:solidFill>
            <a:schemeClr val="bg1"/>
          </a:solidFill>
          <a:ln w="9525" cap="flat" cmpd="sng" algn="ctr">
            <a:noFill/>
            <a:prstDash val="solid"/>
            <a:round/>
            <a:headEnd type="none" w="med" len="med"/>
            <a:tailEnd type="none" w="med" len="med"/>
          </a:ln>
          <a:effectLst/>
        </p:spPr>
        <p:txBody>
          <a:bodyPr vert="horz" wrap="square" lIns="91425" tIns="45712" rIns="91425" bIns="45712" numCol="1" rtlCol="0" anchor="t" anchorCtr="0" compatLnSpc="1">
            <a:prstTxWarp prst="textNoShape">
              <a:avLst/>
            </a:prstTxWarp>
          </a:bodyPr>
          <a:lstStyle/>
          <a:p>
            <a:pPr defTabSz="914260" eaLnBrk="0" hangingPunct="0"/>
            <a:endParaRPr lang="en-US" sz="2400">
              <a:solidFill>
                <a:schemeClr val="tx1"/>
              </a:solidFill>
              <a:latin typeface="Arial" charset="0"/>
              <a:ea typeface="ＭＳ Ｐゴシック" pitchFamily="1" charset="-128"/>
            </a:endParaRPr>
          </a:p>
        </p:txBody>
      </p:sp>
      <p:sp>
        <p:nvSpPr>
          <p:cNvPr id="5" name="Rectangle 4"/>
          <p:cNvSpPr/>
          <p:nvPr/>
        </p:nvSpPr>
        <p:spPr>
          <a:xfrm>
            <a:off x="408562" y="80576"/>
            <a:ext cx="4734938" cy="646331"/>
          </a:xfrm>
          <a:prstGeom prst="rect">
            <a:avLst/>
          </a:prstGeom>
        </p:spPr>
        <p:txBody>
          <a:bodyPr wrap="square">
            <a:spAutoFit/>
          </a:bodyPr>
          <a:lstStyle/>
          <a:p>
            <a:r>
              <a:rPr lang="en-US" sz="3600" dirty="0">
                <a:latin typeface="Arial"/>
                <a:ea typeface="ヒラギノ角ゴ ProN W3" charset="0"/>
                <a:cs typeface="Arial"/>
                <a:sym typeface="Tahoma" charset="0"/>
              </a:rPr>
              <a:t>Appendix</a:t>
            </a:r>
            <a:endParaRPr lang="en-US" sz="3600" dirty="0"/>
          </a:p>
        </p:txBody>
      </p:sp>
      <p:pic>
        <p:nvPicPr>
          <p:cNvPr id="8" name="Picture 3" descr="TU_P5#white.eps"/>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0264" y="4389330"/>
            <a:ext cx="1368883" cy="843232"/>
          </a:xfrm>
          <a:prstGeom prst="rect">
            <a:avLst/>
          </a:prstGeom>
        </p:spPr>
      </p:pic>
    </p:spTree>
    <p:extLst>
      <p:ext uri="{BB962C8B-B14F-4D97-AF65-F5344CB8AC3E}">
        <p14:creationId xmlns:p14="http://schemas.microsoft.com/office/powerpoint/2010/main" val="2826659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Dates to remember</a:t>
            </a:r>
          </a:p>
        </p:txBody>
      </p:sp>
      <p:sp>
        <p:nvSpPr>
          <p:cNvPr id="3" name="Content Placeholder 2"/>
          <p:cNvSpPr>
            <a:spLocks noGrp="1"/>
          </p:cNvSpPr>
          <p:nvPr>
            <p:ph idx="1"/>
          </p:nvPr>
        </p:nvSpPr>
        <p:spPr/>
        <p:txBody>
          <a:bodyPr/>
          <a:lstStyle/>
          <a:p>
            <a:r>
              <a:rPr lang="en-US" dirty="0"/>
              <a:t>March – Midterm review</a:t>
            </a:r>
          </a:p>
          <a:p>
            <a:r>
              <a:rPr lang="en-US" dirty="0"/>
              <a:t>June – Greenlight </a:t>
            </a:r>
          </a:p>
          <a:p>
            <a:r>
              <a:rPr lang="en-US" dirty="0"/>
              <a:t>July – Defense </a:t>
            </a:r>
          </a:p>
          <a:p>
            <a:endParaRPr lang="en-US" dirty="0"/>
          </a:p>
          <a:p>
            <a:endParaRPr lang="en-US" dirty="0"/>
          </a:p>
        </p:txBody>
      </p:sp>
    </p:spTree>
    <p:extLst>
      <p:ext uri="{BB962C8B-B14F-4D97-AF65-F5344CB8AC3E}">
        <p14:creationId xmlns:p14="http://schemas.microsoft.com/office/powerpoint/2010/main" val="4129079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Orange Sky in California</a:t>
            </a:r>
          </a:p>
        </p:txBody>
      </p:sp>
      <p:pic>
        <p:nvPicPr>
          <p:cNvPr id="4" name="Content Placeholder 4" descr="A collage of photos of a city at sunset&#10;&#10;Description automatically generated with low confidence">
            <a:extLst>
              <a:ext uri="{FF2B5EF4-FFF2-40B4-BE49-F238E27FC236}">
                <a16:creationId xmlns:a16="http://schemas.microsoft.com/office/drawing/2014/main" id="{C8E595ED-7A92-274D-9018-C4444346FDC6}"/>
              </a:ext>
            </a:extLst>
          </p:cNvPr>
          <p:cNvPicPr>
            <a:picLocks noGrp="1" noChangeAspect="1"/>
          </p:cNvPicPr>
          <p:nvPr>
            <p:ph idx="1"/>
          </p:nvPr>
        </p:nvPicPr>
        <p:blipFill rotWithShape="1">
          <a:blip r:embed="rId2"/>
          <a:srcRect r="21931" b="-1"/>
          <a:stretch/>
        </p:blipFill>
        <p:spPr>
          <a:xfrm>
            <a:off x="2955748" y="1200150"/>
            <a:ext cx="4721579" cy="348615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Tree>
    <p:extLst>
      <p:ext uri="{BB962C8B-B14F-4D97-AF65-F5344CB8AC3E}">
        <p14:creationId xmlns:p14="http://schemas.microsoft.com/office/powerpoint/2010/main" val="1512823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_LNS3501.jpg"/>
          <p:cNvPicPr>
            <a:picLocks noGrp="1" noChangeAspect="1"/>
          </p:cNvPicPr>
          <p:nvPr>
            <p:ph type="pic" idx="1"/>
          </p:nvPr>
        </p:nvPicPr>
        <p:blipFill rotWithShape="1">
          <a:blip r:embed="rId2" cstate="screen">
            <a:extLst>
              <a:ext uri="{28A0092B-C50C-407E-A947-70E740481C1C}">
                <a14:useLocalDpi xmlns:a14="http://schemas.microsoft.com/office/drawing/2010/main"/>
              </a:ext>
            </a:extLst>
          </a:blip>
          <a:srcRect/>
          <a:stretch/>
        </p:blipFill>
        <p:spPr>
          <a:xfrm>
            <a:off x="0" y="-36000"/>
            <a:ext cx="9144000" cy="5202000"/>
          </a:xfrm>
        </p:spPr>
      </p:pic>
      <p:sp>
        <p:nvSpPr>
          <p:cNvPr id="4" name="Rectangle 3"/>
          <p:cNvSpPr/>
          <p:nvPr/>
        </p:nvSpPr>
        <p:spPr bwMode="auto">
          <a:xfrm>
            <a:off x="-122335" y="-68813"/>
            <a:ext cx="4752528" cy="767411"/>
          </a:xfrm>
          <a:prstGeom prst="rect">
            <a:avLst/>
          </a:prstGeom>
          <a:solidFill>
            <a:schemeClr val="bg1"/>
          </a:solidFill>
          <a:ln w="9525" cap="flat" cmpd="sng" algn="ctr">
            <a:noFill/>
            <a:prstDash val="solid"/>
            <a:round/>
            <a:headEnd type="none" w="med" len="med"/>
            <a:tailEnd type="none" w="med" len="med"/>
          </a:ln>
          <a:effectLst/>
        </p:spPr>
        <p:txBody>
          <a:bodyPr vert="horz" wrap="square" lIns="91425" tIns="45712" rIns="91425" bIns="45712" numCol="1" rtlCol="0" anchor="t" anchorCtr="0" compatLnSpc="1">
            <a:prstTxWarp prst="textNoShape">
              <a:avLst/>
            </a:prstTxWarp>
          </a:bodyPr>
          <a:lstStyle/>
          <a:p>
            <a:pPr defTabSz="914260" eaLnBrk="0" hangingPunct="0"/>
            <a:endParaRPr lang="en-US" sz="2400">
              <a:solidFill>
                <a:schemeClr val="tx1"/>
              </a:solidFill>
              <a:latin typeface="Arial" charset="0"/>
              <a:ea typeface="ＭＳ Ｐゴシック" pitchFamily="1" charset="-128"/>
            </a:endParaRPr>
          </a:p>
        </p:txBody>
      </p:sp>
      <p:sp>
        <p:nvSpPr>
          <p:cNvPr id="5" name="Rectangle 4"/>
          <p:cNvSpPr/>
          <p:nvPr/>
        </p:nvSpPr>
        <p:spPr>
          <a:xfrm>
            <a:off x="1019820" y="80576"/>
            <a:ext cx="4123680" cy="646331"/>
          </a:xfrm>
          <a:prstGeom prst="rect">
            <a:avLst/>
          </a:prstGeom>
        </p:spPr>
        <p:txBody>
          <a:bodyPr wrap="square">
            <a:spAutoFit/>
          </a:bodyPr>
          <a:lstStyle/>
          <a:p>
            <a:r>
              <a:rPr lang="en-US" sz="3600" dirty="0">
                <a:latin typeface="Arial"/>
                <a:ea typeface="ヒラギノ角ゴ ProN W3" charset="0"/>
                <a:cs typeface="Arial"/>
                <a:sym typeface="Tahoma" charset="0"/>
              </a:rPr>
              <a:t>Thank You</a:t>
            </a:r>
            <a:endParaRPr lang="en-US" sz="3600" dirty="0"/>
          </a:p>
        </p:txBody>
      </p:sp>
      <p:pic>
        <p:nvPicPr>
          <p:cNvPr id="8" name="Picture 3" descr="TU_P5#white.eps"/>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0264" y="4389330"/>
            <a:ext cx="1368883" cy="843232"/>
          </a:xfrm>
          <a:prstGeom prst="rect">
            <a:avLst/>
          </a:prstGeom>
        </p:spPr>
      </p:pic>
    </p:spTree>
    <p:extLst>
      <p:ext uri="{BB962C8B-B14F-4D97-AF65-F5344CB8AC3E}">
        <p14:creationId xmlns:p14="http://schemas.microsoft.com/office/powerpoint/2010/main" val="1217921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C99D2-2006-9D48-A323-30F7B2915ED4}"/>
              </a:ext>
            </a:extLst>
          </p:cNvPr>
          <p:cNvSpPr>
            <a:spLocks noGrp="1"/>
          </p:cNvSpPr>
          <p:nvPr>
            <p:ph type="title"/>
          </p:nvPr>
        </p:nvSpPr>
        <p:spPr/>
        <p:txBody>
          <a:bodyPr/>
          <a:lstStyle/>
          <a:p>
            <a:r>
              <a:rPr lang="en-US" dirty="0"/>
              <a:t>Revisions – 28</a:t>
            </a:r>
            <a:r>
              <a:rPr lang="en-US" baseline="30000" dirty="0"/>
              <a:t>th</a:t>
            </a:r>
            <a:r>
              <a:rPr lang="en-US" dirty="0"/>
              <a:t> January</a:t>
            </a:r>
          </a:p>
        </p:txBody>
      </p:sp>
      <p:sp>
        <p:nvSpPr>
          <p:cNvPr id="3" name="Content Placeholder 2">
            <a:extLst>
              <a:ext uri="{FF2B5EF4-FFF2-40B4-BE49-F238E27FC236}">
                <a16:creationId xmlns:a16="http://schemas.microsoft.com/office/drawing/2014/main" id="{6E549B25-4042-CD45-B522-07318C81B8C3}"/>
              </a:ext>
            </a:extLst>
          </p:cNvPr>
          <p:cNvSpPr>
            <a:spLocks noGrp="1"/>
          </p:cNvSpPr>
          <p:nvPr>
            <p:ph idx="1"/>
          </p:nvPr>
        </p:nvSpPr>
        <p:spPr>
          <a:xfrm>
            <a:off x="1772404" y="1063230"/>
            <a:ext cx="6059631" cy="3752472"/>
          </a:xfrm>
        </p:spPr>
        <p:txBody>
          <a:bodyPr>
            <a:normAutofit fontScale="70000" lnSpcReduction="20000"/>
          </a:bodyPr>
          <a:lstStyle/>
          <a:p>
            <a:r>
              <a:rPr lang="en-US" dirty="0"/>
              <a:t>Performance</a:t>
            </a:r>
          </a:p>
          <a:p>
            <a:r>
              <a:rPr lang="en-US" dirty="0"/>
              <a:t>Trade-Off</a:t>
            </a:r>
          </a:p>
          <a:p>
            <a:r>
              <a:rPr lang="en-US" dirty="0"/>
              <a:t>Review</a:t>
            </a:r>
          </a:p>
          <a:p>
            <a:r>
              <a:rPr lang="en-US" dirty="0"/>
              <a:t>Rationale</a:t>
            </a:r>
          </a:p>
          <a:p>
            <a:r>
              <a:rPr lang="en-US" dirty="0"/>
              <a:t>Req ID – Rationale Verification Method </a:t>
            </a:r>
          </a:p>
          <a:p>
            <a:r>
              <a:rPr lang="en-US" dirty="0"/>
              <a:t>Tracker – Yes or No is the answer</a:t>
            </a:r>
          </a:p>
          <a:p>
            <a:r>
              <a:rPr lang="en-US" dirty="0"/>
              <a:t>Dataset include in the requirements</a:t>
            </a:r>
          </a:p>
          <a:p>
            <a:r>
              <a:rPr lang="en-US" dirty="0"/>
              <a:t>Application + Performance + Dataset + Region</a:t>
            </a:r>
          </a:p>
          <a:p>
            <a:r>
              <a:rPr lang="en-US" dirty="0"/>
              <a:t>It should have no dependency – memoryless</a:t>
            </a:r>
          </a:p>
          <a:p>
            <a:r>
              <a:rPr lang="en-US" dirty="0"/>
              <a:t>Requirement / Problem definition</a:t>
            </a:r>
          </a:p>
          <a:p>
            <a:endParaRPr lang="en-US" dirty="0"/>
          </a:p>
        </p:txBody>
      </p:sp>
    </p:spTree>
    <p:extLst>
      <p:ext uri="{BB962C8B-B14F-4D97-AF65-F5344CB8AC3E}">
        <p14:creationId xmlns:p14="http://schemas.microsoft.com/office/powerpoint/2010/main" val="1897073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Meeting – 21 January 2021</a:t>
            </a:r>
          </a:p>
        </p:txBody>
      </p:sp>
      <p:sp>
        <p:nvSpPr>
          <p:cNvPr id="3" name="Content Placeholder 2"/>
          <p:cNvSpPr>
            <a:spLocks noGrp="1"/>
          </p:cNvSpPr>
          <p:nvPr>
            <p:ph idx="1"/>
          </p:nvPr>
        </p:nvSpPr>
        <p:spPr/>
        <p:txBody>
          <a:bodyPr>
            <a:normAutofit lnSpcReduction="10000"/>
          </a:bodyPr>
          <a:lstStyle/>
          <a:p>
            <a:r>
              <a:rPr lang="en-US" sz="2000" dirty="0"/>
              <a:t>Make the traceability matrix</a:t>
            </a:r>
          </a:p>
          <a:p>
            <a:r>
              <a:rPr lang="en-US" sz="2000" dirty="0"/>
              <a:t>Pollution services from the satellite data</a:t>
            </a:r>
          </a:p>
          <a:p>
            <a:r>
              <a:rPr lang="en-US" sz="2000" dirty="0"/>
              <a:t>Quick response</a:t>
            </a:r>
          </a:p>
          <a:p>
            <a:r>
              <a:rPr lang="en-US" sz="2000" dirty="0"/>
              <a:t>Error rate </a:t>
            </a:r>
          </a:p>
          <a:p>
            <a:r>
              <a:rPr lang="en-US" sz="2000" dirty="0"/>
              <a:t>Down to sensitivity</a:t>
            </a:r>
          </a:p>
          <a:p>
            <a:r>
              <a:rPr lang="en-US" sz="2000" dirty="0"/>
              <a:t>Accurate</a:t>
            </a:r>
          </a:p>
          <a:p>
            <a:r>
              <a:rPr lang="en-US" sz="2000" dirty="0"/>
              <a:t>Sand, Dust, Accurate</a:t>
            </a:r>
          </a:p>
          <a:p>
            <a:r>
              <a:rPr lang="en-US" sz="2000" dirty="0"/>
              <a:t>Real time Data</a:t>
            </a:r>
          </a:p>
          <a:p>
            <a:r>
              <a:rPr lang="en-US" sz="2000" dirty="0"/>
              <a:t>Remember the aim to not to push the application but to learn to </a:t>
            </a:r>
            <a:r>
              <a:rPr lang="en-US" sz="2000"/>
              <a:t>write the thesis.  </a:t>
            </a:r>
            <a:endParaRPr lang="en-US" sz="2000" dirty="0"/>
          </a:p>
          <a:p>
            <a:endParaRPr lang="en-US" dirty="0"/>
          </a:p>
          <a:p>
            <a:endParaRPr lang="en-US" dirty="0"/>
          </a:p>
        </p:txBody>
      </p:sp>
    </p:spTree>
    <p:extLst>
      <p:ext uri="{BB962C8B-B14F-4D97-AF65-F5344CB8AC3E}">
        <p14:creationId xmlns:p14="http://schemas.microsoft.com/office/powerpoint/2010/main" val="2759579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Meeting – 25 January 2021</a:t>
            </a:r>
          </a:p>
        </p:txBody>
      </p:sp>
      <p:sp>
        <p:nvSpPr>
          <p:cNvPr id="3" name="Content Placeholder 2"/>
          <p:cNvSpPr>
            <a:spLocks noGrp="1"/>
          </p:cNvSpPr>
          <p:nvPr>
            <p:ph idx="1"/>
          </p:nvPr>
        </p:nvSpPr>
        <p:spPr/>
        <p:txBody>
          <a:bodyPr>
            <a:normAutofit/>
          </a:bodyPr>
          <a:lstStyle/>
          <a:p>
            <a:r>
              <a:rPr lang="en-US" dirty="0" err="1"/>
              <a:t>Finalise</a:t>
            </a:r>
            <a:r>
              <a:rPr lang="en-US" dirty="0"/>
              <a:t> the dates and the task list to work on the data. </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771715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Meeting – 28 January 2021</a:t>
            </a:r>
          </a:p>
        </p:txBody>
      </p:sp>
      <p:sp>
        <p:nvSpPr>
          <p:cNvPr id="3" name="Content Placeholder 2"/>
          <p:cNvSpPr>
            <a:spLocks noGrp="1"/>
          </p:cNvSpPr>
          <p:nvPr>
            <p:ph idx="1"/>
          </p:nvPr>
        </p:nvSpPr>
        <p:spPr/>
        <p:txBody>
          <a:bodyPr>
            <a:normAutofit lnSpcReduction="10000"/>
          </a:bodyPr>
          <a:lstStyle/>
          <a:p>
            <a:r>
              <a:rPr lang="en-US" sz="2000" dirty="0"/>
              <a:t>Performance</a:t>
            </a:r>
          </a:p>
          <a:p>
            <a:r>
              <a:rPr lang="en-US" sz="2000" dirty="0"/>
              <a:t>Trade-Off</a:t>
            </a:r>
          </a:p>
          <a:p>
            <a:r>
              <a:rPr lang="en-US" sz="2000" dirty="0"/>
              <a:t>Review</a:t>
            </a:r>
          </a:p>
          <a:p>
            <a:r>
              <a:rPr lang="en-US" sz="2000" dirty="0"/>
              <a:t>Rationale</a:t>
            </a:r>
          </a:p>
          <a:p>
            <a:r>
              <a:rPr lang="en-US" sz="2000" dirty="0"/>
              <a:t>Req ID – Rationale Verification Method </a:t>
            </a:r>
          </a:p>
          <a:p>
            <a:r>
              <a:rPr lang="en-US" sz="2000" dirty="0"/>
              <a:t>Tracker – Yes or No is the answer</a:t>
            </a:r>
          </a:p>
          <a:p>
            <a:r>
              <a:rPr lang="en-US" sz="2000" dirty="0"/>
              <a:t>Dataset include in the requirements</a:t>
            </a:r>
          </a:p>
          <a:p>
            <a:r>
              <a:rPr lang="en-US" sz="2000" dirty="0"/>
              <a:t>Application + Performance + Dataset + Region</a:t>
            </a:r>
          </a:p>
          <a:p>
            <a:r>
              <a:rPr lang="en-US" sz="2000" dirty="0"/>
              <a:t>It should have no dependency – memoryless</a:t>
            </a:r>
          </a:p>
          <a:p>
            <a:r>
              <a:rPr lang="en-US" sz="2000" dirty="0"/>
              <a:t>Requirement / Problem definition</a:t>
            </a:r>
          </a:p>
          <a:p>
            <a:endParaRPr lang="en-US" dirty="0"/>
          </a:p>
          <a:p>
            <a:endParaRPr lang="en-US" dirty="0"/>
          </a:p>
        </p:txBody>
      </p:sp>
    </p:spTree>
    <p:extLst>
      <p:ext uri="{BB962C8B-B14F-4D97-AF65-F5344CB8AC3E}">
        <p14:creationId xmlns:p14="http://schemas.microsoft.com/office/powerpoint/2010/main" val="1894071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Meeting – 4 February 2021</a:t>
            </a:r>
          </a:p>
        </p:txBody>
      </p:sp>
      <p:sp>
        <p:nvSpPr>
          <p:cNvPr id="3" name="Content Placeholder 2"/>
          <p:cNvSpPr>
            <a:spLocks noGrp="1"/>
          </p:cNvSpPr>
          <p:nvPr>
            <p:ph idx="1"/>
          </p:nvPr>
        </p:nvSpPr>
        <p:spPr/>
        <p:txBody>
          <a:bodyPr>
            <a:normAutofit/>
          </a:bodyPr>
          <a:lstStyle/>
          <a:p>
            <a:r>
              <a:rPr lang="en-US" sz="2000" dirty="0"/>
              <a:t>Version Control </a:t>
            </a:r>
          </a:p>
          <a:p>
            <a:r>
              <a:rPr lang="en-US" sz="2000" dirty="0"/>
              <a:t>Requirement</a:t>
            </a:r>
          </a:p>
          <a:p>
            <a:r>
              <a:rPr lang="en-US" sz="2000" dirty="0"/>
              <a:t>Conclusion- Requirement Matrix </a:t>
            </a:r>
          </a:p>
          <a:p>
            <a:r>
              <a:rPr lang="en-US" sz="2000" dirty="0"/>
              <a:t>Layout in the Introduction</a:t>
            </a:r>
          </a:p>
          <a:p>
            <a:endParaRPr lang="en-US" sz="2000" dirty="0"/>
          </a:p>
          <a:p>
            <a:endParaRPr lang="en-US" dirty="0"/>
          </a:p>
          <a:p>
            <a:endParaRPr lang="en-US" dirty="0"/>
          </a:p>
        </p:txBody>
      </p:sp>
      <p:sp>
        <p:nvSpPr>
          <p:cNvPr id="4" name="Rectangle 3">
            <a:extLst>
              <a:ext uri="{FF2B5EF4-FFF2-40B4-BE49-F238E27FC236}">
                <a16:creationId xmlns:a16="http://schemas.microsoft.com/office/drawing/2014/main" id="{8F5EC620-8BB0-8B43-B32E-7204175BB658}"/>
              </a:ext>
            </a:extLst>
          </p:cNvPr>
          <p:cNvSpPr/>
          <p:nvPr/>
        </p:nvSpPr>
        <p:spPr>
          <a:xfrm>
            <a:off x="1856232" y="3225653"/>
            <a:ext cx="4572000" cy="923330"/>
          </a:xfrm>
          <a:prstGeom prst="rect">
            <a:avLst/>
          </a:prstGeom>
        </p:spPr>
        <p:txBody>
          <a:bodyPr>
            <a:spAutoFit/>
          </a:bodyPr>
          <a:lstStyle/>
          <a:p>
            <a:r>
              <a:rPr lang="en-IN" dirty="0">
                <a:latin typeface="Roboto"/>
              </a:rPr>
              <a:t>How Computers See the Earth: A ML Approach to Understanding Satellite Imagery (Cloud Next '18)</a:t>
            </a:r>
            <a:endParaRPr lang="en-IN" b="0" i="0" dirty="0">
              <a:effectLst/>
              <a:latin typeface="Roboto"/>
            </a:endParaRPr>
          </a:p>
        </p:txBody>
      </p:sp>
    </p:spTree>
    <p:extLst>
      <p:ext uri="{BB962C8B-B14F-4D97-AF65-F5344CB8AC3E}">
        <p14:creationId xmlns:p14="http://schemas.microsoft.com/office/powerpoint/2010/main" val="2786807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Meeting – 11 February 2021</a:t>
            </a:r>
          </a:p>
        </p:txBody>
      </p:sp>
      <p:sp>
        <p:nvSpPr>
          <p:cNvPr id="3" name="Content Placeholder 2"/>
          <p:cNvSpPr>
            <a:spLocks noGrp="1"/>
          </p:cNvSpPr>
          <p:nvPr>
            <p:ph idx="1"/>
          </p:nvPr>
        </p:nvSpPr>
        <p:spPr/>
        <p:txBody>
          <a:bodyPr>
            <a:normAutofit/>
          </a:bodyPr>
          <a:lstStyle/>
          <a:p>
            <a:r>
              <a:rPr lang="en-US" dirty="0"/>
              <a:t>Made changes to the document</a:t>
            </a:r>
          </a:p>
          <a:p>
            <a:r>
              <a:rPr lang="en-US" dirty="0"/>
              <a:t>Synced </a:t>
            </a:r>
            <a:r>
              <a:rPr lang="en-US" dirty="0" err="1"/>
              <a:t>Github</a:t>
            </a:r>
            <a:r>
              <a:rPr lang="en-US" dirty="0"/>
              <a:t> account to the </a:t>
            </a:r>
            <a:r>
              <a:rPr lang="en-US" dirty="0" err="1"/>
              <a:t>jupyter</a:t>
            </a:r>
            <a:r>
              <a:rPr lang="en-US" dirty="0"/>
              <a:t> notebook</a:t>
            </a:r>
          </a:p>
          <a:p>
            <a:endParaRPr lang="en-US" dirty="0"/>
          </a:p>
        </p:txBody>
      </p:sp>
    </p:spTree>
    <p:extLst>
      <p:ext uri="{BB962C8B-B14F-4D97-AF65-F5344CB8AC3E}">
        <p14:creationId xmlns:p14="http://schemas.microsoft.com/office/powerpoint/2010/main" val="956084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A824-2A21-4041-8256-B8471673F4D1}"/>
              </a:ext>
            </a:extLst>
          </p:cNvPr>
          <p:cNvSpPr>
            <a:spLocks noGrp="1"/>
          </p:cNvSpPr>
          <p:nvPr>
            <p:ph type="title"/>
          </p:nvPr>
        </p:nvSpPr>
        <p:spPr/>
        <p:txBody>
          <a:bodyPr>
            <a:normAutofit/>
          </a:bodyPr>
          <a:lstStyle/>
          <a:p>
            <a:r>
              <a:rPr lang="en-US" dirty="0"/>
              <a:t>Meeting – 18 February 2021 </a:t>
            </a:r>
          </a:p>
        </p:txBody>
      </p:sp>
      <p:sp>
        <p:nvSpPr>
          <p:cNvPr id="3" name="Content Placeholder 2">
            <a:extLst>
              <a:ext uri="{FF2B5EF4-FFF2-40B4-BE49-F238E27FC236}">
                <a16:creationId xmlns:a16="http://schemas.microsoft.com/office/drawing/2014/main" id="{BA3B5444-BE9A-3641-AD0B-2123608856DA}"/>
              </a:ext>
            </a:extLst>
          </p:cNvPr>
          <p:cNvSpPr>
            <a:spLocks noGrp="1"/>
          </p:cNvSpPr>
          <p:nvPr>
            <p:ph idx="1"/>
          </p:nvPr>
        </p:nvSpPr>
        <p:spPr/>
        <p:txBody>
          <a:bodyPr/>
          <a:lstStyle/>
          <a:p>
            <a:r>
              <a:rPr lang="en-US" dirty="0"/>
              <a:t>Made revisions to the document</a:t>
            </a:r>
          </a:p>
          <a:p>
            <a:r>
              <a:rPr lang="en-US" dirty="0"/>
              <a:t>Made the document compatible with acronym</a:t>
            </a:r>
          </a:p>
          <a:p>
            <a:endParaRPr lang="en-US" dirty="0"/>
          </a:p>
        </p:txBody>
      </p:sp>
    </p:spTree>
    <p:extLst>
      <p:ext uri="{BB962C8B-B14F-4D97-AF65-F5344CB8AC3E}">
        <p14:creationId xmlns:p14="http://schemas.microsoft.com/office/powerpoint/2010/main" val="3090871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Gantt Chart</a:t>
            </a:r>
          </a:p>
        </p:txBody>
      </p:sp>
      <p:sp>
        <p:nvSpPr>
          <p:cNvPr id="3" name="Content Placeholder 2"/>
          <p:cNvSpPr>
            <a:spLocks noGrp="1"/>
          </p:cNvSpPr>
          <p:nvPr>
            <p:ph idx="1"/>
          </p:nvPr>
        </p:nvSpPr>
        <p:spPr/>
        <p:txBody>
          <a:bodyPr/>
          <a:lstStyle/>
          <a:p>
            <a:r>
              <a:rPr lang="en-US" dirty="0"/>
              <a:t>March 2021– Midterm review – BASIC CODE REVIEW, SKELETON OF THE REPORT</a:t>
            </a:r>
          </a:p>
          <a:p>
            <a:r>
              <a:rPr lang="en-US" dirty="0"/>
              <a:t>June 2021– Greenlight </a:t>
            </a:r>
          </a:p>
          <a:p>
            <a:r>
              <a:rPr lang="en-US" dirty="0"/>
              <a:t>July 2021– Defense </a:t>
            </a:r>
          </a:p>
          <a:p>
            <a:endParaRPr lang="en-US" dirty="0"/>
          </a:p>
          <a:p>
            <a:endParaRPr lang="en-US" dirty="0"/>
          </a:p>
        </p:txBody>
      </p:sp>
    </p:spTree>
    <p:extLst>
      <p:ext uri="{BB962C8B-B14F-4D97-AF65-F5344CB8AC3E}">
        <p14:creationId xmlns:p14="http://schemas.microsoft.com/office/powerpoint/2010/main" val="186125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Importance of the work? </a:t>
            </a:r>
          </a:p>
        </p:txBody>
      </p:sp>
      <p:sp>
        <p:nvSpPr>
          <p:cNvPr id="3" name="Content Placeholder 2"/>
          <p:cNvSpPr>
            <a:spLocks noGrp="1"/>
          </p:cNvSpPr>
          <p:nvPr>
            <p:ph idx="1"/>
          </p:nvPr>
        </p:nvSpPr>
        <p:spPr>
          <a:xfrm>
            <a:off x="490014" y="1063230"/>
            <a:ext cx="7260084" cy="3763624"/>
          </a:xfrm>
        </p:spPr>
        <p:txBody>
          <a:bodyPr/>
          <a:lstStyle/>
          <a:p>
            <a:r>
              <a:rPr lang="en-US" sz="1800" dirty="0"/>
              <a:t>Why was the sky Orange in the Bay Area on 9</a:t>
            </a:r>
            <a:r>
              <a:rPr lang="en-US" sz="1800" baseline="30000" dirty="0"/>
              <a:t>th</a:t>
            </a:r>
            <a:r>
              <a:rPr lang="en-US" sz="1800" dirty="0"/>
              <a:t> September 2020?   There was smoke in the air from the Bear Fire near Chico, but the marine layer was protecting us, so the sky was red, yellow or orange even where  air quality is good. </a:t>
            </a:r>
          </a:p>
          <a:p>
            <a:endParaRPr lang="en-US" dirty="0"/>
          </a:p>
        </p:txBody>
      </p:sp>
      <p:pic>
        <p:nvPicPr>
          <p:cNvPr id="4" name="Content Placeholder 4" descr="A collage of photos of a city at sunset&#10;&#10;Description automatically generated with low confidence">
            <a:extLst>
              <a:ext uri="{FF2B5EF4-FFF2-40B4-BE49-F238E27FC236}">
                <a16:creationId xmlns:a16="http://schemas.microsoft.com/office/drawing/2014/main" id="{68A7F1EF-8BDB-4442-96DA-6AE0179581BD}"/>
              </a:ext>
            </a:extLst>
          </p:cNvPr>
          <p:cNvPicPr>
            <a:picLocks noChangeAspect="1"/>
          </p:cNvPicPr>
          <p:nvPr/>
        </p:nvPicPr>
        <p:blipFill rotWithShape="1">
          <a:blip r:embed="rId3"/>
          <a:srcRect r="21931" b="-1"/>
          <a:stretch/>
        </p:blipFill>
        <p:spPr>
          <a:xfrm>
            <a:off x="4705814" y="1978858"/>
            <a:ext cx="4278043" cy="3164641"/>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Tree>
    <p:extLst>
      <p:ext uri="{BB962C8B-B14F-4D97-AF65-F5344CB8AC3E}">
        <p14:creationId xmlns:p14="http://schemas.microsoft.com/office/powerpoint/2010/main" val="3269812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Aerosols</a:t>
            </a:r>
          </a:p>
        </p:txBody>
      </p:sp>
      <p:sp>
        <p:nvSpPr>
          <p:cNvPr id="3" name="Content Placeholder 2"/>
          <p:cNvSpPr>
            <a:spLocks noGrp="1"/>
          </p:cNvSpPr>
          <p:nvPr>
            <p:ph idx="1"/>
          </p:nvPr>
        </p:nvSpPr>
        <p:spPr/>
        <p:txBody>
          <a:bodyPr/>
          <a:lstStyle/>
          <a:p>
            <a:endParaRPr lang="en-US" dirty="0"/>
          </a:p>
        </p:txBody>
      </p:sp>
      <p:pic>
        <p:nvPicPr>
          <p:cNvPr id="5" name="Picture 4" descr="A picture containing text, hand&#10;&#10;Description automatically generated">
            <a:extLst>
              <a:ext uri="{FF2B5EF4-FFF2-40B4-BE49-F238E27FC236}">
                <a16:creationId xmlns:a16="http://schemas.microsoft.com/office/drawing/2014/main" id="{BDC4F0D0-7B26-A640-BB16-429BAACC1C90}"/>
              </a:ext>
            </a:extLst>
          </p:cNvPr>
          <p:cNvPicPr>
            <a:picLocks noChangeAspect="1"/>
          </p:cNvPicPr>
          <p:nvPr/>
        </p:nvPicPr>
        <p:blipFill>
          <a:blip r:embed="rId2"/>
          <a:stretch>
            <a:fillRect/>
          </a:stretch>
        </p:blipFill>
        <p:spPr>
          <a:xfrm>
            <a:off x="1433384" y="869868"/>
            <a:ext cx="7267037" cy="4067653"/>
          </a:xfrm>
          <a:prstGeom prst="rect">
            <a:avLst/>
          </a:prstGeom>
        </p:spPr>
      </p:pic>
    </p:spTree>
    <p:extLst>
      <p:ext uri="{BB962C8B-B14F-4D97-AF65-F5344CB8AC3E}">
        <p14:creationId xmlns:p14="http://schemas.microsoft.com/office/powerpoint/2010/main" val="3517273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444C1-C0CA-D048-9D51-C963EFB9C3D4}"/>
              </a:ext>
            </a:extLst>
          </p:cNvPr>
          <p:cNvSpPr>
            <a:spLocks noGrp="1"/>
          </p:cNvSpPr>
          <p:nvPr>
            <p:ph type="title"/>
          </p:nvPr>
        </p:nvSpPr>
        <p:spPr/>
        <p:txBody>
          <a:bodyPr>
            <a:normAutofit fontScale="90000"/>
          </a:bodyPr>
          <a:lstStyle/>
          <a:p>
            <a:r>
              <a:rPr lang="en-US" dirty="0"/>
              <a:t>Aerosol Classification – Historical Background</a:t>
            </a:r>
          </a:p>
        </p:txBody>
      </p:sp>
      <p:pic>
        <p:nvPicPr>
          <p:cNvPr id="4" name="Content Placeholder 3" descr="Text, letter&#10;&#10;Description automatically generated">
            <a:extLst>
              <a:ext uri="{FF2B5EF4-FFF2-40B4-BE49-F238E27FC236}">
                <a16:creationId xmlns:a16="http://schemas.microsoft.com/office/drawing/2014/main" id="{35339AA6-4F19-944E-8707-FDB2E28221D7}"/>
              </a:ext>
            </a:extLst>
          </p:cNvPr>
          <p:cNvPicPr>
            <a:picLocks noGrp="1" noChangeAspect="1"/>
          </p:cNvPicPr>
          <p:nvPr>
            <p:ph idx="1"/>
          </p:nvPr>
        </p:nvPicPr>
        <p:blipFill>
          <a:blip r:embed="rId2"/>
          <a:stretch>
            <a:fillRect/>
          </a:stretch>
        </p:blipFill>
        <p:spPr>
          <a:xfrm>
            <a:off x="2189999" y="1250758"/>
            <a:ext cx="6030724" cy="3892742"/>
          </a:xfrm>
          <a:prstGeom prst="rect">
            <a:avLst/>
          </a:prstGeom>
        </p:spPr>
      </p:pic>
    </p:spTree>
    <p:extLst>
      <p:ext uri="{BB962C8B-B14F-4D97-AF65-F5344CB8AC3E}">
        <p14:creationId xmlns:p14="http://schemas.microsoft.com/office/powerpoint/2010/main" val="2753172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956" y="0"/>
            <a:ext cx="7090513" cy="857250"/>
          </a:xfrm>
        </p:spPr>
        <p:txBody>
          <a:bodyPr/>
          <a:lstStyle/>
          <a:p>
            <a:r>
              <a:rPr lang="en-US" dirty="0"/>
              <a:t>Application Area</a:t>
            </a:r>
          </a:p>
        </p:txBody>
      </p:sp>
      <p:pic>
        <p:nvPicPr>
          <p:cNvPr id="5" name="Picture 4" descr="A picture containing graphical user interface&#10;&#10;Description automatically generated">
            <a:extLst>
              <a:ext uri="{FF2B5EF4-FFF2-40B4-BE49-F238E27FC236}">
                <a16:creationId xmlns:a16="http://schemas.microsoft.com/office/drawing/2014/main" id="{571772EC-37B6-164B-93E5-1F8FC5397DED}"/>
              </a:ext>
            </a:extLst>
          </p:cNvPr>
          <p:cNvPicPr>
            <a:picLocks noChangeAspect="1"/>
          </p:cNvPicPr>
          <p:nvPr/>
        </p:nvPicPr>
        <p:blipFill>
          <a:blip r:embed="rId3"/>
          <a:stretch>
            <a:fillRect/>
          </a:stretch>
        </p:blipFill>
        <p:spPr>
          <a:xfrm>
            <a:off x="280956" y="648487"/>
            <a:ext cx="6980978" cy="3030140"/>
          </a:xfrm>
          <a:prstGeom prst="rect">
            <a:avLst/>
          </a:prstGeom>
        </p:spPr>
      </p:pic>
      <p:sp>
        <p:nvSpPr>
          <p:cNvPr id="3" name="Content Placeholder 2"/>
          <p:cNvSpPr>
            <a:spLocks noGrp="1"/>
          </p:cNvSpPr>
          <p:nvPr>
            <p:ph idx="1"/>
          </p:nvPr>
        </p:nvSpPr>
        <p:spPr>
          <a:xfrm>
            <a:off x="6439440" y="648487"/>
            <a:ext cx="2530136" cy="4673659"/>
          </a:xfrm>
        </p:spPr>
        <p:txBody>
          <a:bodyPr>
            <a:normAutofit fontScale="92500" lnSpcReduction="20000"/>
          </a:bodyPr>
          <a:lstStyle/>
          <a:p>
            <a:r>
              <a:rPr lang="en-IN" sz="1100" dirty="0"/>
              <a:t>Even as far back as 2015, the Commercial EO data market was worth 1.7 billion dollars with Value added</a:t>
            </a:r>
          </a:p>
          <a:p>
            <a:pPr marL="0" indent="0">
              <a:buNone/>
            </a:pPr>
            <a:r>
              <a:rPr lang="en-IN" sz="1100" dirty="0"/>
              <a:t>services market valued at 3.2 billion dollars. In 2025, this evaluation is estimated to increase</a:t>
            </a:r>
          </a:p>
          <a:p>
            <a:pPr marL="0" indent="0">
              <a:buNone/>
            </a:pPr>
            <a:r>
              <a:rPr lang="en-IN" sz="1100" dirty="0"/>
              <a:t>to 5.3 billion dollars [denis2017towards]. </a:t>
            </a:r>
          </a:p>
          <a:p>
            <a:pPr marL="0" indent="0">
              <a:buNone/>
            </a:pPr>
            <a:endParaRPr lang="en-IN" sz="1100" dirty="0"/>
          </a:p>
          <a:p>
            <a:pPr marL="0" indent="0">
              <a:buNone/>
            </a:pPr>
            <a:r>
              <a:rPr lang="en-IN" sz="1100" dirty="0"/>
              <a:t>Of this nearly 21 percent as of 2015 was attributed to environmental</a:t>
            </a:r>
          </a:p>
          <a:p>
            <a:pPr marL="0" indent="0">
              <a:buNone/>
            </a:pPr>
            <a:r>
              <a:rPr lang="en-IN" sz="1100" dirty="0"/>
              <a:t>monitoring. From this evaluation, it is evident that there is increased interest in value-added</a:t>
            </a:r>
          </a:p>
          <a:p>
            <a:pPr marL="0" indent="0">
              <a:buNone/>
            </a:pPr>
            <a:r>
              <a:rPr lang="en-IN" sz="1100" dirty="0"/>
              <a:t>services market in Earth Observation. To meet that end, Machine Learning can help add value to the</a:t>
            </a:r>
          </a:p>
          <a:p>
            <a:pPr marL="0" indent="0">
              <a:buNone/>
            </a:pPr>
            <a:r>
              <a:rPr lang="en-IN" sz="1100" dirty="0"/>
              <a:t>satellite data by processing enormous data and detecting changing trends and classifying events on a global scale.</a:t>
            </a:r>
          </a:p>
          <a:p>
            <a:endParaRPr lang="en-US" sz="1300" dirty="0"/>
          </a:p>
          <a:p>
            <a:r>
              <a:rPr lang="en-US" sz="1000" dirty="0"/>
              <a:t>The satellites like the ones in the Copernicus program show the increasing relevance of properly handling the huge amount of Earth Observation data, quite common in remote sensing</a:t>
            </a:r>
          </a:p>
          <a:p>
            <a:r>
              <a:rPr lang="en-US" sz="1000" dirty="0"/>
              <a:t>This is further challenging if the processed data has to be provided in near real time (NRT), like the cloud product from TROPOMI/ Sentinel-5 precursor (S5P) or the upcoming Sentinel-4 (S4) mission. </a:t>
            </a:r>
          </a:p>
          <a:p>
            <a:endParaRPr lang="en-US" dirty="0"/>
          </a:p>
        </p:txBody>
      </p:sp>
    </p:spTree>
    <p:extLst>
      <p:ext uri="{BB962C8B-B14F-4D97-AF65-F5344CB8AC3E}">
        <p14:creationId xmlns:p14="http://schemas.microsoft.com/office/powerpoint/2010/main" val="2054528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94DC3-9CBE-664C-A1D4-9B09F6376817}"/>
              </a:ext>
            </a:extLst>
          </p:cNvPr>
          <p:cNvSpPr>
            <a:spLocks noGrp="1"/>
          </p:cNvSpPr>
          <p:nvPr>
            <p:ph type="title"/>
          </p:nvPr>
        </p:nvSpPr>
        <p:spPr/>
        <p:txBody>
          <a:bodyPr/>
          <a:lstStyle/>
          <a:p>
            <a:r>
              <a:rPr lang="en-US" dirty="0"/>
              <a:t>Aerosols Continued</a:t>
            </a:r>
          </a:p>
        </p:txBody>
      </p:sp>
      <p:pic>
        <p:nvPicPr>
          <p:cNvPr id="5" name="Content Placeholder 4" descr="Diagram&#10;&#10;Description automatically generated">
            <a:extLst>
              <a:ext uri="{FF2B5EF4-FFF2-40B4-BE49-F238E27FC236}">
                <a16:creationId xmlns:a16="http://schemas.microsoft.com/office/drawing/2014/main" id="{F2426833-AB58-6149-A3C3-B7A2C97EDBFD}"/>
              </a:ext>
            </a:extLst>
          </p:cNvPr>
          <p:cNvPicPr>
            <a:picLocks noGrp="1" noChangeAspect="1"/>
          </p:cNvPicPr>
          <p:nvPr>
            <p:ph idx="1"/>
          </p:nvPr>
        </p:nvPicPr>
        <p:blipFill>
          <a:blip r:embed="rId2"/>
          <a:stretch>
            <a:fillRect/>
          </a:stretch>
        </p:blipFill>
        <p:spPr>
          <a:xfrm>
            <a:off x="1395086" y="1367956"/>
            <a:ext cx="3522903" cy="3569565"/>
          </a:xfrm>
        </p:spPr>
      </p:pic>
      <p:pic>
        <p:nvPicPr>
          <p:cNvPr id="7" name="Picture 6" descr="Table&#10;&#10;Description automatically generated">
            <a:extLst>
              <a:ext uri="{FF2B5EF4-FFF2-40B4-BE49-F238E27FC236}">
                <a16:creationId xmlns:a16="http://schemas.microsoft.com/office/drawing/2014/main" id="{81A16662-D3F4-EE42-AC13-6D0679DA36B8}"/>
              </a:ext>
            </a:extLst>
          </p:cNvPr>
          <p:cNvPicPr>
            <a:picLocks noChangeAspect="1"/>
          </p:cNvPicPr>
          <p:nvPr/>
        </p:nvPicPr>
        <p:blipFill>
          <a:blip r:embed="rId3"/>
          <a:stretch>
            <a:fillRect/>
          </a:stretch>
        </p:blipFill>
        <p:spPr>
          <a:xfrm>
            <a:off x="5123592" y="1063229"/>
            <a:ext cx="3231036" cy="3951330"/>
          </a:xfrm>
          <a:prstGeom prst="rect">
            <a:avLst/>
          </a:prstGeom>
        </p:spPr>
      </p:pic>
    </p:spTree>
    <p:extLst>
      <p:ext uri="{BB962C8B-B14F-4D97-AF65-F5344CB8AC3E}">
        <p14:creationId xmlns:p14="http://schemas.microsoft.com/office/powerpoint/2010/main" val="3510574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Objective</a:t>
            </a:r>
          </a:p>
        </p:txBody>
      </p:sp>
      <p:sp>
        <p:nvSpPr>
          <p:cNvPr id="3" name="Content Placeholder 2"/>
          <p:cNvSpPr>
            <a:spLocks noGrp="1"/>
          </p:cNvSpPr>
          <p:nvPr>
            <p:ph idx="1"/>
          </p:nvPr>
        </p:nvSpPr>
        <p:spPr/>
        <p:txBody>
          <a:bodyPr>
            <a:normAutofit lnSpcReduction="10000"/>
          </a:bodyPr>
          <a:lstStyle/>
          <a:p>
            <a:r>
              <a:rPr lang="en-US" sz="2000" dirty="0"/>
              <a:t>The objective of the research is to investigate machine learning techniques for the purpose of Earth Observation, in specific the aerosol distribution. </a:t>
            </a:r>
          </a:p>
          <a:p>
            <a:r>
              <a:rPr lang="en-US" sz="1500" dirty="0">
                <a:solidFill>
                  <a:srgbClr val="FF0000"/>
                </a:solidFill>
              </a:rPr>
              <a:t>The science output of this study would help identify the good and bad aerosols with </a:t>
            </a:r>
            <a:r>
              <a:rPr lang="en-IN" sz="1500" dirty="0">
                <a:solidFill>
                  <a:srgbClr val="FF0000"/>
                </a:solidFill>
              </a:rPr>
              <a:t>regard to impact on human beings and help understand the combination of sources on a global scale.</a:t>
            </a:r>
          </a:p>
          <a:p>
            <a:pPr marL="0" indent="0">
              <a:buNone/>
            </a:pPr>
            <a:r>
              <a:rPr lang="en-IN" sz="1400" dirty="0"/>
              <a:t>        The scope of the research project is as follows:</a:t>
            </a:r>
          </a:p>
          <a:p>
            <a:r>
              <a:rPr lang="en-IN" sz="1400" dirty="0"/>
              <a:t>To classify the satellite data especially on atmospheric aerosols using Artificial Intelligence (AI)</a:t>
            </a:r>
          </a:p>
          <a:p>
            <a:r>
              <a:rPr lang="en-IN" sz="1400" dirty="0"/>
              <a:t>method.</a:t>
            </a:r>
          </a:p>
          <a:p>
            <a:r>
              <a:rPr lang="en-IN" sz="1400" dirty="0"/>
              <a:t>• To build an efficient model which perform better on the satellite aerosol retrievals.</a:t>
            </a:r>
          </a:p>
          <a:p>
            <a:r>
              <a:rPr lang="en-IN" sz="1400" dirty="0"/>
              <a:t>• To optimise the classification accuracy of the aerosol models.</a:t>
            </a:r>
          </a:p>
          <a:p>
            <a:r>
              <a:rPr lang="en-IN" sz="1400" dirty="0"/>
              <a:t>• To validate and compare the proposed model of machine learning method with traditional aerosol retrieval models in terms of classification accuracy.</a:t>
            </a:r>
          </a:p>
          <a:p>
            <a:endParaRPr lang="en-US" sz="2000" dirty="0"/>
          </a:p>
          <a:p>
            <a:endParaRPr lang="en-US" dirty="0"/>
          </a:p>
        </p:txBody>
      </p:sp>
    </p:spTree>
    <p:extLst>
      <p:ext uri="{BB962C8B-B14F-4D97-AF65-F5344CB8AC3E}">
        <p14:creationId xmlns:p14="http://schemas.microsoft.com/office/powerpoint/2010/main" val="2739464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Questions</a:t>
            </a:r>
          </a:p>
        </p:txBody>
      </p:sp>
      <p:sp>
        <p:nvSpPr>
          <p:cNvPr id="3" name="Content Placeholder 2"/>
          <p:cNvSpPr>
            <a:spLocks noGrp="1"/>
          </p:cNvSpPr>
          <p:nvPr>
            <p:ph idx="1"/>
          </p:nvPr>
        </p:nvSpPr>
        <p:spPr/>
        <p:txBody>
          <a:bodyPr>
            <a:normAutofit fontScale="77500" lnSpcReduction="20000"/>
          </a:bodyPr>
          <a:lstStyle/>
          <a:p>
            <a:r>
              <a:rPr lang="en-US" sz="2000" dirty="0"/>
              <a:t>The following are the research questions that will be answered through the research. </a:t>
            </a:r>
          </a:p>
          <a:p>
            <a:r>
              <a:rPr lang="en-US" sz="2200" dirty="0"/>
              <a:t> </a:t>
            </a:r>
            <a:r>
              <a:rPr lang="en-IN" sz="2200" dirty="0"/>
              <a:t>What is the classification accuracy of the machine learning algorithms Support Vector Machine</a:t>
            </a:r>
          </a:p>
          <a:p>
            <a:r>
              <a:rPr lang="en-IN" sz="2200" dirty="0"/>
              <a:t>(SVM), KNN and Random Forest (RF) for aerosol classification?</a:t>
            </a:r>
          </a:p>
          <a:p>
            <a:r>
              <a:rPr lang="en-IN" sz="2200" dirty="0"/>
              <a:t>• What are the past satellite missions that give information regarding the atmospheric aerosols?</a:t>
            </a:r>
          </a:p>
          <a:p>
            <a:r>
              <a:rPr lang="en-IN" sz="2200" dirty="0"/>
              <a:t>• How can AI give a boost of classification on satellite data?</a:t>
            </a:r>
          </a:p>
          <a:p>
            <a:r>
              <a:rPr lang="en-IN" sz="2200" dirty="0"/>
              <a:t>• Which algorithms have higher accuracy on the satellite aerosol retrievals</a:t>
            </a:r>
          </a:p>
          <a:p>
            <a:r>
              <a:rPr lang="en-IN" sz="2200" dirty="0"/>
              <a:t>• Is it possible to build a higher accuracy model than that presently achieved aerosol classification</a:t>
            </a:r>
          </a:p>
          <a:p>
            <a:r>
              <a:rPr lang="en-IN" sz="2200" dirty="0"/>
              <a:t>by the existing algorithms?</a:t>
            </a:r>
          </a:p>
          <a:p>
            <a:r>
              <a:rPr lang="en-IN" sz="2200" dirty="0"/>
              <a:t>• How do the classification results of SVM, KNN and RF compare with each other?</a:t>
            </a:r>
          </a:p>
          <a:p>
            <a:endParaRPr lang="en-US" dirty="0"/>
          </a:p>
        </p:txBody>
      </p:sp>
    </p:spTree>
    <p:extLst>
      <p:ext uri="{BB962C8B-B14F-4D97-AF65-F5344CB8AC3E}">
        <p14:creationId xmlns:p14="http://schemas.microsoft.com/office/powerpoint/2010/main" val="3366194686"/>
      </p:ext>
    </p:extLst>
  </p:cSld>
  <p:clrMapOvr>
    <a:masterClrMapping/>
  </p:clrMapOvr>
</p:sld>
</file>

<file path=ppt/theme/theme1.xml><?xml version="1.0" encoding="utf-8"?>
<a:theme xmlns:a="http://schemas.openxmlformats.org/drawingml/2006/main" name="Office Theme">
  <a:themeElements>
    <a:clrScheme name="TU Delft">
      <a:dk1>
        <a:sysClr val="windowText" lastClr="000000"/>
      </a:dk1>
      <a:lt1>
        <a:srgbClr val="FFFFFF"/>
      </a:lt1>
      <a:dk2>
        <a:srgbClr val="00A6D6"/>
      </a:dk2>
      <a:lt2>
        <a:srgbClr val="FFFFFF"/>
      </a:lt2>
      <a:accent1>
        <a:srgbClr val="A5CA1A"/>
      </a:accent1>
      <a:accent2>
        <a:srgbClr val="E21A1A"/>
      </a:accent2>
      <a:accent3>
        <a:srgbClr val="6D177F"/>
      </a:accent3>
      <a:accent4>
        <a:srgbClr val="E64616"/>
      </a:accent4>
      <a:accent5>
        <a:srgbClr val="008891"/>
      </a:accent5>
      <a:accent6>
        <a:srgbClr val="6B8689"/>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24046</TotalTime>
  <Words>1317</Words>
  <Application>Microsoft Macintosh PowerPoint</Application>
  <PresentationFormat>On-screen Show (16:9)</PresentationFormat>
  <Paragraphs>157</Paragraphs>
  <Slides>28</Slides>
  <Notes>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28</vt:i4>
      </vt:variant>
    </vt:vector>
  </HeadingPairs>
  <TitlesOfParts>
    <vt:vector size="34" baseType="lpstr">
      <vt:lpstr>Arial</vt:lpstr>
      <vt:lpstr>Calibri</vt:lpstr>
      <vt:lpstr>Roboto</vt:lpstr>
      <vt:lpstr>Tahoma</vt:lpstr>
      <vt:lpstr>Office Theme</vt:lpstr>
      <vt:lpstr>Custom Design</vt:lpstr>
      <vt:lpstr>Investigating Machine Learning techniques for aerosol classification</vt:lpstr>
      <vt:lpstr>The Orange Sky in California</vt:lpstr>
      <vt:lpstr>Importance of the work? </vt:lpstr>
      <vt:lpstr>Aerosols</vt:lpstr>
      <vt:lpstr>Aerosol Classification – Historical Background</vt:lpstr>
      <vt:lpstr>Application Area</vt:lpstr>
      <vt:lpstr>Aerosols Continued</vt:lpstr>
      <vt:lpstr>Research Objective</vt:lpstr>
      <vt:lpstr>Research Questions</vt:lpstr>
      <vt:lpstr>Contribution/ Table of Contents</vt:lpstr>
      <vt:lpstr>Requirement Matrix</vt:lpstr>
      <vt:lpstr>Methodology</vt:lpstr>
      <vt:lpstr>TROPOMI DATA</vt:lpstr>
      <vt:lpstr>POLDER DATA</vt:lpstr>
      <vt:lpstr>Aerosol Index</vt:lpstr>
      <vt:lpstr>Validation</vt:lpstr>
      <vt:lpstr>Future Scope</vt:lpstr>
      <vt:lpstr>PowerPoint Presentation</vt:lpstr>
      <vt:lpstr>Dates to remember</vt:lpstr>
      <vt:lpstr>PowerPoint Presentation</vt:lpstr>
      <vt:lpstr>Revisions – 28th January</vt:lpstr>
      <vt:lpstr>Meeting – 21 January 2021</vt:lpstr>
      <vt:lpstr>Meeting – 25 January 2021</vt:lpstr>
      <vt:lpstr>Meeting – 28 January 2021</vt:lpstr>
      <vt:lpstr>Meeting – 4 February 2021</vt:lpstr>
      <vt:lpstr>Meeting – 11 February 2021</vt:lpstr>
      <vt:lpstr>Meeting – 18 February 2021 </vt:lpstr>
      <vt:lpstr>Gantt Chart</vt:lpstr>
    </vt:vector>
  </TitlesOfParts>
  <Company>TU Delft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Saskia de Been   </dc:creator>
  <cp:lastModifiedBy>Snigdha Narra</cp:lastModifiedBy>
  <cp:revision>52</cp:revision>
  <dcterms:created xsi:type="dcterms:W3CDTF">2015-07-09T11:57:30Z</dcterms:created>
  <dcterms:modified xsi:type="dcterms:W3CDTF">2021-05-06T14:19:31Z</dcterms:modified>
</cp:coreProperties>
</file>